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81" r:id="rId3"/>
    <p:sldId id="282" r:id="rId4"/>
    <p:sldId id="283" r:id="rId5"/>
    <p:sldId id="278" r:id="rId6"/>
    <p:sldId id="284" r:id="rId7"/>
    <p:sldId id="28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bb, John David (Student)" initials="CJD(" lastIdx="3" clrIdx="0">
    <p:extLst>
      <p:ext uri="{19B8F6BF-5375-455C-9EA6-DF929625EA0E}">
        <p15:presenceInfo xmlns:p15="http://schemas.microsoft.com/office/powerpoint/2012/main" userId="65cb1a88-c7fd-49c0-b5f1-89343442281a" providerId="Windows Live"/>
      </p:ext>
    </p:extLst>
  </p:cmAuthor>
  <p:cmAuthor id="2" name="Albert Serna" initials="AS" lastIdx="1" clrIdx="1">
    <p:extLst>
      <p:ext uri="{19B8F6BF-5375-455C-9EA6-DF929625EA0E}">
        <p15:presenceInfo xmlns:p15="http://schemas.microsoft.com/office/powerpoint/2012/main" userId="Albert Ser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7336"/>
    <p:restoredTop sz="86420"/>
  </p:normalViewPr>
  <p:slideViewPr>
    <p:cSldViewPr snapToGrid="0" snapToObjects="1">
      <p:cViewPr>
        <p:scale>
          <a:sx n="97" d="100"/>
          <a:sy n="97" d="100"/>
        </p:scale>
        <p:origin x="488" y="4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24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8B408-089A-4FE0-ADAE-54A67EB57868}" type="datetimeFigureOut">
              <a:rPr lang="en-US" smtClean="0"/>
              <a:t>5/13/21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B389F-3BEB-4AD9-96E6-DA383991AF42}" type="slidenum">
              <a:rPr lang="en-US" smtClean="0"/>
              <a:t>‹#›</a:t>
            </a:fld>
            <a:endParaRPr lang="en-US"/>
          </a:p>
        </p:txBody>
      </p:sp>
    </p:spTree>
    <p:extLst>
      <p:ext uri="{BB962C8B-B14F-4D97-AF65-F5344CB8AC3E}">
        <p14:creationId xmlns:p14="http://schemas.microsoft.com/office/powerpoint/2010/main" val="372892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John Cobb. I’m a PhD student in the mathematics department at the University of Wisconsin-Madison studying a field called algebraic geometry and the talented artist behind the beautiful design on the label of Delta Beer Lab’s new can of New England IPA is my friend </a:t>
            </a:r>
            <a:r>
              <a:rPr lang="en-US" dirty="0" err="1"/>
              <a:t>Abra</a:t>
            </a:r>
            <a:r>
              <a:rPr lang="en-US" dirty="0"/>
              <a:t> René. </a:t>
            </a:r>
          </a:p>
        </p:txBody>
      </p:sp>
      <p:sp>
        <p:nvSpPr>
          <p:cNvPr id="4" name="Slide Number Placeholder 3"/>
          <p:cNvSpPr>
            <a:spLocks noGrp="1"/>
          </p:cNvSpPr>
          <p:nvPr>
            <p:ph type="sldNum" sz="quarter" idx="5"/>
          </p:nvPr>
        </p:nvSpPr>
        <p:spPr/>
        <p:txBody>
          <a:bodyPr/>
          <a:lstStyle/>
          <a:p>
            <a:fld id="{6ACB389F-3BEB-4AD9-96E6-DA383991AF42}" type="slidenum">
              <a:rPr lang="en-US" smtClean="0"/>
              <a:t>1</a:t>
            </a:fld>
            <a:endParaRPr lang="en-US"/>
          </a:p>
        </p:txBody>
      </p:sp>
    </p:spTree>
    <p:extLst>
      <p:ext uri="{BB962C8B-B14F-4D97-AF65-F5344CB8AC3E}">
        <p14:creationId xmlns:p14="http://schemas.microsoft.com/office/powerpoint/2010/main" val="325725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here is the design. So beautiful, love it. I’m so so tickled that its on a beer can. I’m outside of Madison currently, so I haven’t had a chance to try the new beer but I’ve been telling everyone I know about it – very proud of it. The can will have a place of honor, a shrine if you will, in my apartment. I’ll be sending many to my family and friends. I’m not sure if you’ve noticed, but there is a real shortage of beers that are mathematically themed, so as a self-appointed ambassador of all of mathematics I’d like to say that this is a real win. Not many people out there that like a nice can of math.</a:t>
            </a:r>
          </a:p>
          <a:p>
            <a:endParaRPr lang="en-US" dirty="0"/>
          </a:p>
          <a:p>
            <a:r>
              <a:rPr lang="en-US" dirty="0"/>
              <a:t>I’m not going to take up too much of your time, but as the trivia group gets set up I’m just </a:t>
            </a:r>
            <a:r>
              <a:rPr lang="en-US" dirty="0" err="1"/>
              <a:t>gonna</a:t>
            </a:r>
            <a:r>
              <a:rPr lang="en-US" dirty="0"/>
              <a:t> talk a little bit about how the label came to be and give more details about the figures all over it.</a:t>
            </a:r>
          </a:p>
          <a:p>
            <a:endParaRPr lang="en-US" dirty="0"/>
          </a:p>
          <a:p>
            <a:r>
              <a:rPr lang="en-US" dirty="0"/>
              <a:t>In case my </a:t>
            </a:r>
            <a:r>
              <a:rPr lang="en-US" dirty="0" err="1"/>
              <a:t>powerpoint</a:t>
            </a:r>
            <a:r>
              <a:rPr lang="en-US" dirty="0"/>
              <a:t> slide designs did not clue you in, I’d like to again to point you towards the artist with big red arrows.</a:t>
            </a:r>
          </a:p>
          <a:p>
            <a:endParaRPr lang="en-US" dirty="0"/>
          </a:p>
        </p:txBody>
      </p:sp>
      <p:sp>
        <p:nvSpPr>
          <p:cNvPr id="4" name="Slide Number Placeholder 3"/>
          <p:cNvSpPr>
            <a:spLocks noGrp="1"/>
          </p:cNvSpPr>
          <p:nvPr>
            <p:ph type="sldNum" sz="quarter" idx="5"/>
          </p:nvPr>
        </p:nvSpPr>
        <p:spPr/>
        <p:txBody>
          <a:bodyPr/>
          <a:lstStyle/>
          <a:p>
            <a:fld id="{6ACB389F-3BEB-4AD9-96E6-DA383991AF42}" type="slidenum">
              <a:rPr lang="en-US" smtClean="0"/>
              <a:t>2</a:t>
            </a:fld>
            <a:endParaRPr lang="en-US"/>
          </a:p>
        </p:txBody>
      </p:sp>
    </p:spTree>
    <p:extLst>
      <p:ext uri="{BB962C8B-B14F-4D97-AF65-F5344CB8AC3E}">
        <p14:creationId xmlns:p14="http://schemas.microsoft.com/office/powerpoint/2010/main" val="372816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t>
            </a:r>
            <a:r>
              <a:rPr lang="en-US" dirty="0" err="1"/>
              <a:t>Abra</a:t>
            </a:r>
            <a:r>
              <a:rPr lang="en-US" dirty="0"/>
              <a:t> and here is her Instagram info. I met her at a board game night with some friends during the pre-covid era and she is good friends with my wife Jordan. After I learned of this beer label competition, I had the vague idea of taking some of the beautiful and compelling figures and illustrations in some of the resources I use in math and putting them together in an abstract way. So I compiled a big list of figures from some of my favorite papers and textbooks, some other mathematical art I’ve seen, knew she would rock it and hoped she’d help me. By help I mean, entirely design and produce. I’ll let her say more about that process later.</a:t>
            </a:r>
          </a:p>
        </p:txBody>
      </p:sp>
      <p:sp>
        <p:nvSpPr>
          <p:cNvPr id="4" name="Slide Number Placeholder 3"/>
          <p:cNvSpPr>
            <a:spLocks noGrp="1"/>
          </p:cNvSpPr>
          <p:nvPr>
            <p:ph type="sldNum" sz="quarter" idx="5"/>
          </p:nvPr>
        </p:nvSpPr>
        <p:spPr/>
        <p:txBody>
          <a:bodyPr/>
          <a:lstStyle/>
          <a:p>
            <a:fld id="{6ACB389F-3BEB-4AD9-96E6-DA383991AF42}" type="slidenum">
              <a:rPr lang="en-US" smtClean="0"/>
              <a:t>3</a:t>
            </a:fld>
            <a:endParaRPr lang="en-US"/>
          </a:p>
        </p:txBody>
      </p:sp>
    </p:spTree>
    <p:extLst>
      <p:ext uri="{BB962C8B-B14F-4D97-AF65-F5344CB8AC3E}">
        <p14:creationId xmlns:p14="http://schemas.microsoft.com/office/powerpoint/2010/main" val="217530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I mean a lot of figures, I mean quite a bit.</a:t>
            </a:r>
          </a:p>
          <a:p>
            <a:r>
              <a:rPr lang="en-US" dirty="0"/>
              <a:t>The major goal was to sort of showcase the role of creativity and beauty in mathematics, and to challenge (what I think of as) a common misrepresentation of mathematics – that it’s a very ”left-brained” activity, and filled with lifeless calculation. This was a harmful conception that I held myself coming out of high school – I felt that math was a collection of cherry picked tools you use to solve cherry picked problems, and this idea of mine was really challenged when I began taking more higher level math throughout the course of my chemistry major.</a:t>
            </a:r>
          </a:p>
          <a:p>
            <a:r>
              <a:rPr lang="en-US" dirty="0"/>
              <a:t>So I found these figures that I felt are very enticing. Its true that math requires a lot of precision, but looking at some of these intricate diagrams and “big picture” ideas has a way of drawing you in and asking “That looks wild, what the heck are they talking about?” because that feeling was and is a big part of my personal attraction to the subject.</a:t>
            </a:r>
          </a:p>
          <a:p>
            <a:r>
              <a:rPr lang="en-US" dirty="0"/>
              <a:t>If you unwrap the content of many of most esteemed, important, and useful mathematical ideas in history, they started with some really crazy and inventive insight that challenges you look at everyday things in a new way. I mean look at some of this wacky illustrations. This is like thousands of years of cumulative human effort on the screen, and more than this, they secretly underly tons of the technologies we take for granted. And its hidden away in dusty old math tomes! </a:t>
            </a:r>
          </a:p>
        </p:txBody>
      </p:sp>
      <p:sp>
        <p:nvSpPr>
          <p:cNvPr id="4" name="Slide Number Placeholder 3"/>
          <p:cNvSpPr>
            <a:spLocks noGrp="1"/>
          </p:cNvSpPr>
          <p:nvPr>
            <p:ph type="sldNum" sz="quarter" idx="5"/>
          </p:nvPr>
        </p:nvSpPr>
        <p:spPr/>
        <p:txBody>
          <a:bodyPr/>
          <a:lstStyle/>
          <a:p>
            <a:fld id="{6ACB389F-3BEB-4AD9-96E6-DA383991AF42}" type="slidenum">
              <a:rPr lang="en-US" smtClean="0"/>
              <a:t>4</a:t>
            </a:fld>
            <a:endParaRPr lang="en-US"/>
          </a:p>
        </p:txBody>
      </p:sp>
    </p:spTree>
    <p:extLst>
      <p:ext uri="{BB962C8B-B14F-4D97-AF65-F5344CB8AC3E}">
        <p14:creationId xmlns:p14="http://schemas.microsoft.com/office/powerpoint/2010/main" val="248804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I’ve done my obligatory waxing poetic about math in general, I’d like to just briefly describe some of the figures on the label. But before that, since the label features things primarily in my own field that I’m studying, I’d like to give the flavor of algebraic geometry. Feel free to stop me at any point if you have a question, or email me later I’ll give that on the last slide.</a:t>
            </a:r>
          </a:p>
          <a:p>
            <a:endParaRPr lang="en-US" dirty="0"/>
          </a:p>
          <a:p>
            <a:r>
              <a:rPr lang="en-US" dirty="0"/>
              <a:t>First thing to know about algebraic geometry is that it is an incredibly active field, and is not at all some collection of static theorems and facts. It has grown into a language of sorts, and connects many different fields together under a common framework. </a:t>
            </a:r>
          </a:p>
          <a:p>
            <a:endParaRPr lang="en-US" dirty="0"/>
          </a:p>
          <a:p>
            <a:r>
              <a:rPr lang="en-US" dirty="0"/>
              <a:t>Classic algebraic geometry can be somewhat summed up pretty easily: It seeks to turn questions about polynomials into questions about shapes in space and vice versa. So algebraic geometry is exactly what the name suggests: it is an algebraic way of thinking about geometry. Or a geometric way of thinking about algebra.</a:t>
            </a:r>
            <a:br>
              <a:rPr lang="en-US" dirty="0"/>
            </a:br>
            <a:r>
              <a:rPr lang="en-US" dirty="0"/>
              <a:t>For example, we probably all learned at some point that the polynomial x^2 is associated with this bendy line over here called a parabola. It wasn’t always associated with this shape, but we all do it nowadays because it is useful to think of it that way. If we made our equation more complicated, we get other types of shapes. How might we go from one side to the other? The techniques of algebraic geometry gives us these answers. Of course we could go up in dimensions, talk about complex numbers, etcetera..</a:t>
            </a:r>
          </a:p>
          <a:p>
            <a:r>
              <a:rPr lang="en-US" dirty="0"/>
              <a:t>If this was the end of the story for algebraic geometry, it would still be cool. But its been massively abstracted and generalized so that we can talk about the geometry and algebra of lots of different things, and this big push was what really made AG the thing to know. </a:t>
            </a:r>
          </a:p>
          <a:p>
            <a:endParaRPr lang="en-US" dirty="0"/>
          </a:p>
          <a:p>
            <a:r>
              <a:rPr lang="en-US" dirty="0"/>
              <a:t>So my personal draw to algebraic geometry is to better understand yet other math, but it is being used for lots of real world applications. Just in the classical setting, algebraic geometry has given us these complex ways of understanding solutions to systems of polynomial equations through geometric considerations (think: ”I can find zeros of quadratics by seeing where they intersect the x-axis</a:t>
            </a:r>
            <a:r>
              <a:rPr lang="en-US" dirty="0">
                <a:sym typeface="Wingdings" pitchFamily="2" charset="2"/>
              </a:rPr>
              <a:t>”). So algebraic geometry is used to solve for the motions of robotic arms as the move through space, they help with the computations related to genetics research, and there is a huge application in big brained physics things like string theory that I am not at all prepared to discuss.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CB389F-3BEB-4AD9-96E6-DA383991AF42}" type="slidenum">
              <a:rPr lang="en-US" smtClean="0"/>
              <a:t>5</a:t>
            </a:fld>
            <a:endParaRPr lang="en-US"/>
          </a:p>
        </p:txBody>
      </p:sp>
    </p:spTree>
    <p:extLst>
      <p:ext uri="{BB962C8B-B14F-4D97-AF65-F5344CB8AC3E}">
        <p14:creationId xmlns:p14="http://schemas.microsoft.com/office/powerpoint/2010/main" val="929402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 thought I’d just say some of the words associated with a handful of these figures. I don’t expect it to make much sense, but I still thought it might be fun anyways.</a:t>
            </a:r>
          </a:p>
          <a:p>
            <a:endParaRPr lang="en-US" dirty="0"/>
          </a:p>
          <a:p>
            <a:pPr marL="228600" indent="-228600">
              <a:buAutoNum type="arabicPeriod"/>
            </a:pPr>
            <a:r>
              <a:rPr lang="en-US" dirty="0"/>
              <a:t>This is a figure from a book called Hartshorne, which is a sort of famously difficult algebraic geometry textbook filled with exercises that are still unsolved to this day. It is showing how this space called projective space can be related in a more familiar setting called affine space.</a:t>
            </a:r>
          </a:p>
          <a:p>
            <a:pPr marL="228600" indent="-228600">
              <a:buAutoNum type="arabicPeriod"/>
            </a:pPr>
            <a:r>
              <a:rPr lang="en-US" dirty="0"/>
              <a:t>Here is a picture of something called a “blow up”. (also from Hartshorne) You can “blow up” curves that you don’t like until they become less annoying. This curve on the right intersects itself, which we don’t like (this is called a singularity). But after blowing it up, it does not intersect. Fun fact: I have heard of occasions of algebraic geometers being stopped in airports for talking on the phone about blowing things up.</a:t>
            </a:r>
          </a:p>
          <a:p>
            <a:pPr marL="228600" indent="-228600">
              <a:buAutoNum type="arabicPeriod"/>
            </a:pPr>
            <a:r>
              <a:rPr lang="en-US" dirty="0"/>
              <a:t>Here is a photo from a popular topology textbook called Hatcher. Topology studies spaces without a sense of distance, so we are free to sort of deform the picture as we will. This is a diagram showing how we can deform spaces to one another.</a:t>
            </a:r>
          </a:p>
          <a:p>
            <a:pPr marL="228600" indent="-228600">
              <a:buAutoNum type="arabicPeriod"/>
            </a:pPr>
            <a:r>
              <a:rPr lang="en-US" dirty="0"/>
              <a:t>These are diagrams I found in a paper about something called intersection homology. These are examples of something called a topological </a:t>
            </a:r>
            <a:r>
              <a:rPr lang="en-US" dirty="0" err="1"/>
              <a:t>psuedomanifold</a:t>
            </a:r>
            <a:r>
              <a:rPr lang="en-US" dirty="0"/>
              <a:t>, and is demonstrating something called its stratification.</a:t>
            </a:r>
          </a:p>
          <a:p>
            <a:pPr marL="228600" indent="-228600">
              <a:buAutoNum type="arabicPeriod"/>
            </a:pPr>
            <a:r>
              <a:rPr lang="en-US" dirty="0"/>
              <a:t>This is a diagram that is used to describe how something called vector bundles are glued together.</a:t>
            </a:r>
          </a:p>
          <a:p>
            <a:pPr marL="228600" indent="-228600">
              <a:buAutoNum type="arabicPeriod"/>
            </a:pPr>
            <a:r>
              <a:rPr lang="en-US" dirty="0"/>
              <a:t>Another one from Hartshorne. This pringle chip looking thing is a representation of the product of two projective spaces through something called the Segre embedding.</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ACB389F-3BEB-4AD9-96E6-DA383991AF42}" type="slidenum">
              <a:rPr lang="en-US" smtClean="0"/>
              <a:t>6</a:t>
            </a:fld>
            <a:endParaRPr lang="en-US"/>
          </a:p>
        </p:txBody>
      </p:sp>
    </p:spTree>
    <p:extLst>
      <p:ext uri="{BB962C8B-B14F-4D97-AF65-F5344CB8AC3E}">
        <p14:creationId xmlns:p14="http://schemas.microsoft.com/office/powerpoint/2010/main" val="169610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That’s all I’ve got. If you have any questions about the math, go for it. Otherwise, </a:t>
            </a:r>
            <a:r>
              <a:rPr lang="en-US" dirty="0" err="1"/>
              <a:t>I’mma</a:t>
            </a:r>
            <a:r>
              <a:rPr lang="en-US" dirty="0"/>
              <a:t> hand it over to </a:t>
            </a:r>
            <a:r>
              <a:rPr lang="en-US" dirty="0" err="1"/>
              <a:t>Abra</a:t>
            </a:r>
            <a:r>
              <a:rPr lang="en-US" dirty="0"/>
              <a:t> to tell you about making this nonsense look appealing.</a:t>
            </a:r>
          </a:p>
          <a:p>
            <a:r>
              <a:rPr lang="en-US" dirty="0"/>
              <a:t>Thanks a ton for listening.</a:t>
            </a:r>
          </a:p>
        </p:txBody>
      </p:sp>
      <p:sp>
        <p:nvSpPr>
          <p:cNvPr id="4" name="Slide Number Placeholder 3"/>
          <p:cNvSpPr>
            <a:spLocks noGrp="1"/>
          </p:cNvSpPr>
          <p:nvPr>
            <p:ph type="sldNum" sz="quarter" idx="5"/>
          </p:nvPr>
        </p:nvSpPr>
        <p:spPr/>
        <p:txBody>
          <a:bodyPr/>
          <a:lstStyle/>
          <a:p>
            <a:fld id="{6ACB389F-3BEB-4AD9-96E6-DA383991AF42}" type="slidenum">
              <a:rPr lang="en-US" smtClean="0"/>
              <a:t>7</a:t>
            </a:fld>
            <a:endParaRPr lang="en-US"/>
          </a:p>
        </p:txBody>
      </p:sp>
    </p:spTree>
    <p:extLst>
      <p:ext uri="{BB962C8B-B14F-4D97-AF65-F5344CB8AC3E}">
        <p14:creationId xmlns:p14="http://schemas.microsoft.com/office/powerpoint/2010/main" val="353440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paced Research">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3A9EB9-76DA-A949-9D80-B481672D7DA4}"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B0C14-BC45-D14D-B69E-F2D1773E2BD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29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3A9EB9-76DA-A949-9D80-B481672D7DA4}"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213597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3A9EB9-76DA-A949-9D80-B481672D7DA4}"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97402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3A9EB9-76DA-A949-9D80-B481672D7DA4}"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66453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3A9EB9-76DA-A949-9D80-B481672D7DA4}"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B0C14-BC45-D14D-B69E-F2D1773E2BD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75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3A9EB9-76DA-A949-9D80-B481672D7DA4}" type="datetimeFigureOut">
              <a:rPr lang="en-US" smtClean="0"/>
              <a:t>5/13/21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501343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3A9EB9-76DA-A949-9D80-B481672D7DA4}" type="datetimeFigureOut">
              <a:rPr lang="en-US" smtClean="0"/>
              <a:t>5/13/21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44192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3A9EB9-76DA-A949-9D80-B481672D7DA4}" type="datetimeFigureOut">
              <a:rPr lang="en-US" smtClean="0"/>
              <a:t>5/13/21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082365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3A9EB9-76DA-A949-9D80-B481672D7DA4}" type="datetimeFigureOut">
              <a:rPr lang="en-US" smtClean="0"/>
              <a:t>5/13/21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212411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33A9EB9-76DA-A949-9D80-B481672D7DA4}" type="datetimeFigureOut">
              <a:rPr lang="en-US" smtClean="0"/>
              <a:t>5/13/21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1B0C14-BC45-D14D-B69E-F2D1773E2BD5}" type="slidenum">
              <a:rPr lang="en-US" smtClean="0"/>
              <a:t>‹#›</a:t>
            </a:fld>
            <a:endParaRPr lang="en-US"/>
          </a:p>
        </p:txBody>
      </p:sp>
    </p:spTree>
    <p:extLst>
      <p:ext uri="{BB962C8B-B14F-4D97-AF65-F5344CB8AC3E}">
        <p14:creationId xmlns:p14="http://schemas.microsoft.com/office/powerpoint/2010/main" val="238775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3A9EB9-76DA-A949-9D80-B481672D7DA4}" type="datetimeFigureOut">
              <a:rPr lang="en-US" smtClean="0"/>
              <a:t>5/13/21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B0C14-BC45-D14D-B69E-F2D1773E2BD5}" type="slidenum">
              <a:rPr lang="en-US" smtClean="0"/>
              <a:t>‹#›</a:t>
            </a:fld>
            <a:endParaRPr lang="en-US"/>
          </a:p>
        </p:txBody>
      </p:sp>
    </p:spTree>
    <p:extLst>
      <p:ext uri="{BB962C8B-B14F-4D97-AF65-F5344CB8AC3E}">
        <p14:creationId xmlns:p14="http://schemas.microsoft.com/office/powerpoint/2010/main" val="159230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70704" y="205444"/>
            <a:ext cx="4915676" cy="526076"/>
          </a:xfrm>
          <a:prstGeom prst="rect">
            <a:avLst/>
          </a:prstGeom>
          <a:ln>
            <a:noFill/>
          </a:ln>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70704" y="839505"/>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33A9EB9-76DA-A949-9D80-B481672D7DA4}" type="datetimeFigureOut">
              <a:rPr lang="en-US" smtClean="0"/>
              <a:t>5/13/21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01B0C14-BC45-D14D-B69E-F2D1773E2BD5}" type="slidenum">
              <a:rPr lang="en-US" smtClean="0"/>
              <a:t>‹#›</a:t>
            </a:fld>
            <a:endParaRPr lang="en-US"/>
          </a:p>
        </p:txBody>
      </p:sp>
      <p:cxnSp>
        <p:nvCxnSpPr>
          <p:cNvPr id="11" name="Straight Connector 10"/>
          <p:cNvCxnSpPr>
            <a:cxnSpLocks/>
          </p:cNvCxnSpPr>
          <p:nvPr userDrawn="1"/>
        </p:nvCxnSpPr>
        <p:spPr>
          <a:xfrm>
            <a:off x="411212" y="704088"/>
            <a:ext cx="11252200" cy="0"/>
          </a:xfrm>
          <a:prstGeom prst="line">
            <a:avLst/>
          </a:prstGeom>
          <a:ln w="22225">
            <a:gradFill flip="none" rotWithShape="1">
              <a:gsLst>
                <a:gs pos="0">
                  <a:schemeClr val="accent1">
                    <a:lumMod val="38000"/>
                    <a:lumOff val="62000"/>
                  </a:schemeClr>
                </a:gs>
                <a:gs pos="0">
                  <a:schemeClr val="accent1">
                    <a:lumMod val="45000"/>
                    <a:lumOff val="55000"/>
                  </a:schemeClr>
                </a:gs>
                <a:gs pos="100000">
                  <a:schemeClr val="bg1"/>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215662" y="-1195754"/>
            <a:ext cx="184731" cy="369332"/>
          </a:xfrm>
          <a:prstGeom prst="rect">
            <a:avLst/>
          </a:prstGeom>
          <a:noFill/>
        </p:spPr>
        <p:txBody>
          <a:bodyPr wrap="none" rtlCol="0">
            <a:spAutoFit/>
          </a:bodyPr>
          <a:lstStyle/>
          <a:p>
            <a:endParaRPr lang="en-US"/>
          </a:p>
        </p:txBody>
      </p:sp>
      <p:sp>
        <p:nvSpPr>
          <p:cNvPr id="16" name="TextBox 15"/>
          <p:cNvSpPr txBox="1"/>
          <p:nvPr userDrawn="1"/>
        </p:nvSpPr>
        <p:spPr>
          <a:xfrm>
            <a:off x="1301262" y="-457200"/>
            <a:ext cx="184731" cy="369332"/>
          </a:xfrm>
          <a:prstGeom prst="rect">
            <a:avLst/>
          </a:prstGeom>
          <a:noFill/>
        </p:spPr>
        <p:txBody>
          <a:bodyPr wrap="none" rtlCol="0">
            <a:spAutoFit/>
          </a:bodyPr>
          <a:lstStyle/>
          <a:p>
            <a:endParaRPr lang="en-US"/>
          </a:p>
        </p:txBody>
      </p:sp>
      <p:sp>
        <p:nvSpPr>
          <p:cNvPr id="17" name="TextBox 16"/>
          <p:cNvSpPr txBox="1"/>
          <p:nvPr userDrawn="1"/>
        </p:nvSpPr>
        <p:spPr>
          <a:xfrm>
            <a:off x="87923" y="-16529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4482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3200" i="1" kern="1200" spc="-50" baseline="0">
          <a:solidFill>
            <a:schemeClr val="tx1">
              <a:lumMod val="75000"/>
              <a:lumOff val="25000"/>
            </a:schemeClr>
          </a:solidFill>
          <a:effectLst>
            <a:outerShdw blurRad="101600" dist="127000" dir="3300000" algn="l" rotWithShape="0">
              <a:prstClr val="black">
                <a:alpha val="62000"/>
              </a:prstClr>
            </a:outerShdw>
          </a:effectLst>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image" Target="../media/image28.pn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619300"/>
            <a:ext cx="10922616" cy="3566160"/>
          </a:xfrm>
          <a:effectLst/>
        </p:spPr>
        <p:txBody>
          <a:bodyPr>
            <a:normAutofit/>
          </a:bodyPr>
          <a:lstStyle/>
          <a:p>
            <a:r>
              <a:rPr lang="en-US" dirty="0">
                <a:latin typeface="Avenir" panose="02000503020000020003" pitchFamily="2" charset="0"/>
              </a:rPr>
              <a:t>		 </a:t>
            </a:r>
            <a:br>
              <a:rPr lang="en-US" dirty="0">
                <a:latin typeface="Avenir" panose="02000503020000020003" pitchFamily="2" charset="0"/>
              </a:rPr>
            </a:br>
            <a:r>
              <a:rPr lang="en-US" dirty="0">
                <a:latin typeface="Avenir" panose="02000503020000020003" pitchFamily="2" charset="0"/>
              </a:rPr>
              <a:t>Label Design</a:t>
            </a:r>
          </a:p>
        </p:txBody>
      </p:sp>
      <p:sp>
        <p:nvSpPr>
          <p:cNvPr id="3" name="Subtitle 2"/>
          <p:cNvSpPr>
            <a:spLocks noGrp="1"/>
          </p:cNvSpPr>
          <p:nvPr>
            <p:ph type="subTitle" idx="1"/>
          </p:nvPr>
        </p:nvSpPr>
        <p:spPr/>
        <p:txBody>
          <a:bodyPr/>
          <a:lstStyle/>
          <a:p>
            <a:r>
              <a:rPr lang="en-US" dirty="0"/>
              <a:t>John Cobb, </a:t>
            </a:r>
            <a:r>
              <a:rPr lang="en-US" dirty="0" err="1"/>
              <a:t>Abra</a:t>
            </a:r>
            <a:r>
              <a:rPr lang="en-US" dirty="0"/>
              <a:t> René</a:t>
            </a:r>
          </a:p>
        </p:txBody>
      </p:sp>
      <p:pic>
        <p:nvPicPr>
          <p:cNvPr id="1026" name="Picture 2" descr="News">
            <a:extLst>
              <a:ext uri="{FF2B5EF4-FFF2-40B4-BE49-F238E27FC236}">
                <a16:creationId xmlns:a16="http://schemas.microsoft.com/office/drawing/2014/main" id="{04868F86-704A-8D42-8C24-25F8B8F94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969" y="116380"/>
            <a:ext cx="276419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52932F8B-8755-0349-9FAC-C86647672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1970" y="1428103"/>
            <a:ext cx="2810030" cy="8188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C5E8B58-6EB0-0544-9CC7-B0B651E6B72A}"/>
              </a:ext>
            </a:extLst>
          </p:cNvPr>
          <p:cNvPicPr>
            <a:picLocks noChangeAspect="1" noChangeArrowheads="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colorTemperature colorTemp="6471"/>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10057929" y="2279980"/>
            <a:ext cx="1964740" cy="1309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bottle, indoor, can&#10;&#10;Description automatically generated">
            <a:extLst>
              <a:ext uri="{FF2B5EF4-FFF2-40B4-BE49-F238E27FC236}">
                <a16:creationId xmlns:a16="http://schemas.microsoft.com/office/drawing/2014/main" id="{38FD5788-D0A3-CF4B-B0D6-0846C690620E}"/>
              </a:ext>
            </a:extLst>
          </p:cNvPr>
          <p:cNvPicPr>
            <a:picLocks noChangeAspect="1"/>
          </p:cNvPicPr>
          <p:nvPr/>
        </p:nvPicPr>
        <p:blipFill>
          <a:blip r:embed="rId7"/>
          <a:stretch>
            <a:fillRect/>
          </a:stretch>
        </p:blipFill>
        <p:spPr>
          <a:xfrm>
            <a:off x="10057928" y="3545259"/>
            <a:ext cx="1964739" cy="2286241"/>
          </a:xfrm>
          <a:prstGeom prst="rect">
            <a:avLst/>
          </a:prstGeom>
        </p:spPr>
      </p:pic>
    </p:spTree>
    <p:extLst>
      <p:ext uri="{BB962C8B-B14F-4D97-AF65-F5344CB8AC3E}">
        <p14:creationId xmlns:p14="http://schemas.microsoft.com/office/powerpoint/2010/main" val="1830874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6EFC1F0-9202-D04A-82DE-2E076A2712FD}"/>
              </a:ext>
            </a:extLst>
          </p:cNvPr>
          <p:cNvPicPr>
            <a:picLocks noChangeAspect="1"/>
          </p:cNvPicPr>
          <p:nvPr/>
        </p:nvPicPr>
        <p:blipFill>
          <a:blip r:embed="rId3"/>
          <a:stretch>
            <a:fillRect/>
          </a:stretch>
        </p:blipFill>
        <p:spPr>
          <a:xfrm>
            <a:off x="1532346" y="465130"/>
            <a:ext cx="9127308" cy="5419339"/>
          </a:xfrm>
          <a:prstGeom prst="rect">
            <a:avLst/>
          </a:prstGeom>
        </p:spPr>
      </p:pic>
    </p:spTree>
    <p:extLst>
      <p:ext uri="{BB962C8B-B14F-4D97-AF65-F5344CB8AC3E}">
        <p14:creationId xmlns:p14="http://schemas.microsoft.com/office/powerpoint/2010/main" val="159295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96DD96-5B45-D045-92B8-B0FE4EE060D2}"/>
              </a:ext>
            </a:extLst>
          </p:cNvPr>
          <p:cNvPicPr>
            <a:picLocks noChangeAspect="1"/>
          </p:cNvPicPr>
          <p:nvPr/>
        </p:nvPicPr>
        <p:blipFill>
          <a:blip r:embed="rId5"/>
          <a:stretch>
            <a:fillRect/>
          </a:stretch>
        </p:blipFill>
        <p:spPr>
          <a:xfrm>
            <a:off x="5034866" y="152451"/>
            <a:ext cx="6369269" cy="3663327"/>
          </a:xfrm>
          <a:prstGeom prst="rect">
            <a:avLst/>
          </a:prstGeom>
        </p:spPr>
      </p:pic>
      <p:pic>
        <p:nvPicPr>
          <p:cNvPr id="3" name="Picture 2">
            <a:extLst>
              <a:ext uri="{FF2B5EF4-FFF2-40B4-BE49-F238E27FC236}">
                <a16:creationId xmlns:a16="http://schemas.microsoft.com/office/drawing/2014/main" id="{D8DDB755-9C3C-2F46-A74C-15ECB6CA51B0}"/>
              </a:ext>
            </a:extLst>
          </p:cNvPr>
          <p:cNvPicPr>
            <a:picLocks noChangeAspect="1"/>
          </p:cNvPicPr>
          <p:nvPr/>
        </p:nvPicPr>
        <p:blipFill>
          <a:blip r:embed="rId6"/>
          <a:stretch>
            <a:fillRect/>
          </a:stretch>
        </p:blipFill>
        <p:spPr>
          <a:xfrm>
            <a:off x="479343" y="463313"/>
            <a:ext cx="3195412" cy="3184635"/>
          </a:xfrm>
          <a:prstGeom prst="rect">
            <a:avLst/>
          </a:prstGeom>
        </p:spPr>
      </p:pic>
      <p:cxnSp>
        <p:nvCxnSpPr>
          <p:cNvPr id="5" name="Straight Arrow Connector 4">
            <a:extLst>
              <a:ext uri="{FF2B5EF4-FFF2-40B4-BE49-F238E27FC236}">
                <a16:creationId xmlns:a16="http://schemas.microsoft.com/office/drawing/2014/main" id="{9AAD8E1B-D577-4A42-9993-B38E6982D54B}"/>
              </a:ext>
            </a:extLst>
          </p:cNvPr>
          <p:cNvCxnSpPr/>
          <p:nvPr/>
        </p:nvCxnSpPr>
        <p:spPr>
          <a:xfrm>
            <a:off x="645974" y="152451"/>
            <a:ext cx="756745" cy="961697"/>
          </a:xfrm>
          <a:prstGeom prst="straightConnector1">
            <a:avLst/>
          </a:prstGeom>
          <a:ln w="1809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66C503D-E05D-6140-908A-79967ED9DBF1}"/>
              </a:ext>
            </a:extLst>
          </p:cNvPr>
          <p:cNvCxnSpPr>
            <a:cxnSpLocks/>
          </p:cNvCxnSpPr>
          <p:nvPr/>
        </p:nvCxnSpPr>
        <p:spPr>
          <a:xfrm flipV="1">
            <a:off x="178263" y="2881532"/>
            <a:ext cx="935421" cy="980895"/>
          </a:xfrm>
          <a:prstGeom prst="straightConnector1">
            <a:avLst/>
          </a:prstGeom>
          <a:ln w="1809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254937-B1DD-7448-A8B1-3E14E6D4036E}"/>
              </a:ext>
            </a:extLst>
          </p:cNvPr>
          <p:cNvCxnSpPr>
            <a:cxnSpLocks/>
          </p:cNvCxnSpPr>
          <p:nvPr/>
        </p:nvCxnSpPr>
        <p:spPr>
          <a:xfrm flipH="1">
            <a:off x="2742710" y="948609"/>
            <a:ext cx="1392353" cy="791711"/>
          </a:xfrm>
          <a:prstGeom prst="straightConnector1">
            <a:avLst/>
          </a:prstGeom>
          <a:ln w="1809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C9E5AB4-3D4A-FD4E-B4F3-96F079D3D260}"/>
              </a:ext>
            </a:extLst>
          </p:cNvPr>
          <p:cNvCxnSpPr>
            <a:cxnSpLocks/>
          </p:cNvCxnSpPr>
          <p:nvPr/>
        </p:nvCxnSpPr>
        <p:spPr>
          <a:xfrm flipH="1" flipV="1">
            <a:off x="2590335" y="2772600"/>
            <a:ext cx="1073437" cy="707225"/>
          </a:xfrm>
          <a:prstGeom prst="straightConnector1">
            <a:avLst/>
          </a:prstGeom>
          <a:ln w="1809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abraprofile" descr="abraprofile">
            <a:hlinkClick r:id="" action="ppaction://media"/>
            <a:extLst>
              <a:ext uri="{FF2B5EF4-FFF2-40B4-BE49-F238E27FC236}">
                <a16:creationId xmlns:a16="http://schemas.microsoft.com/office/drawing/2014/main" id="{E83B1ECC-1AFF-2941-BAF6-C5C1B15633B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34866" y="2457289"/>
            <a:ext cx="6511160" cy="4666259"/>
          </a:xfrm>
          <a:prstGeom prst="rect">
            <a:avLst/>
          </a:prstGeom>
        </p:spPr>
      </p:pic>
    </p:spTree>
    <p:extLst>
      <p:ext uri="{BB962C8B-B14F-4D97-AF65-F5344CB8AC3E}">
        <p14:creationId xmlns:p14="http://schemas.microsoft.com/office/powerpoint/2010/main" val="13926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9ED2E0C-741D-0C45-B206-7E182FEB661D}"/>
              </a:ext>
            </a:extLst>
          </p:cNvPr>
          <p:cNvPicPr>
            <a:picLocks noChangeAspect="1"/>
          </p:cNvPicPr>
          <p:nvPr/>
        </p:nvPicPr>
        <p:blipFill>
          <a:blip r:embed="rId3"/>
          <a:stretch>
            <a:fillRect/>
          </a:stretch>
        </p:blipFill>
        <p:spPr>
          <a:xfrm>
            <a:off x="308715" y="316669"/>
            <a:ext cx="1056057" cy="1035748"/>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2F038E06-7743-7B4E-89CA-8E0052CB36FD}"/>
              </a:ext>
            </a:extLst>
          </p:cNvPr>
          <p:cNvPicPr>
            <a:picLocks noChangeAspect="1"/>
          </p:cNvPicPr>
          <p:nvPr/>
        </p:nvPicPr>
        <p:blipFill>
          <a:blip r:embed="rId4"/>
          <a:stretch>
            <a:fillRect/>
          </a:stretch>
        </p:blipFill>
        <p:spPr>
          <a:xfrm>
            <a:off x="1697055" y="1074618"/>
            <a:ext cx="2733379" cy="1362622"/>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CEE54E70-5216-664E-B933-8409266FE237}"/>
              </a:ext>
            </a:extLst>
          </p:cNvPr>
          <p:cNvPicPr>
            <a:picLocks noChangeAspect="1"/>
          </p:cNvPicPr>
          <p:nvPr/>
        </p:nvPicPr>
        <p:blipFill>
          <a:blip r:embed="rId5"/>
          <a:stretch>
            <a:fillRect/>
          </a:stretch>
        </p:blipFill>
        <p:spPr>
          <a:xfrm>
            <a:off x="215386" y="1492640"/>
            <a:ext cx="1354941" cy="1018894"/>
          </a:xfrm>
          <a:prstGeom prst="rect">
            <a:avLst/>
          </a:prstGeom>
        </p:spPr>
      </p:pic>
      <p:pic>
        <p:nvPicPr>
          <p:cNvPr id="11" name="Picture 10" descr="Diagram&#10;&#10;Description automatically generated">
            <a:extLst>
              <a:ext uri="{FF2B5EF4-FFF2-40B4-BE49-F238E27FC236}">
                <a16:creationId xmlns:a16="http://schemas.microsoft.com/office/drawing/2014/main" id="{85481C7D-F593-C041-8FE7-6D158CE359D1}"/>
              </a:ext>
            </a:extLst>
          </p:cNvPr>
          <p:cNvPicPr>
            <a:picLocks noChangeAspect="1"/>
          </p:cNvPicPr>
          <p:nvPr/>
        </p:nvPicPr>
        <p:blipFill>
          <a:blip r:embed="rId6"/>
          <a:stretch>
            <a:fillRect/>
          </a:stretch>
        </p:blipFill>
        <p:spPr>
          <a:xfrm>
            <a:off x="283533" y="3957387"/>
            <a:ext cx="1376855" cy="1147379"/>
          </a:xfrm>
          <a:prstGeom prst="rect">
            <a:avLst/>
          </a:prstGeom>
        </p:spPr>
      </p:pic>
      <p:pic>
        <p:nvPicPr>
          <p:cNvPr id="13" name="Picture 12" descr="Chart&#10;&#10;Description automatically generated with low confidence">
            <a:extLst>
              <a:ext uri="{FF2B5EF4-FFF2-40B4-BE49-F238E27FC236}">
                <a16:creationId xmlns:a16="http://schemas.microsoft.com/office/drawing/2014/main" id="{E0637A37-2965-0D47-B542-6376F396BBA3}"/>
              </a:ext>
            </a:extLst>
          </p:cNvPr>
          <p:cNvPicPr>
            <a:picLocks noChangeAspect="1"/>
          </p:cNvPicPr>
          <p:nvPr/>
        </p:nvPicPr>
        <p:blipFill>
          <a:blip r:embed="rId7"/>
          <a:stretch>
            <a:fillRect/>
          </a:stretch>
        </p:blipFill>
        <p:spPr>
          <a:xfrm>
            <a:off x="308715" y="2757058"/>
            <a:ext cx="1572466" cy="1018894"/>
          </a:xfrm>
          <a:prstGeom prst="rect">
            <a:avLst/>
          </a:prstGeom>
        </p:spPr>
      </p:pic>
      <p:pic>
        <p:nvPicPr>
          <p:cNvPr id="15" name="Picture 14" descr="Diagram, polygon&#10;&#10;Description automatically generated">
            <a:extLst>
              <a:ext uri="{FF2B5EF4-FFF2-40B4-BE49-F238E27FC236}">
                <a16:creationId xmlns:a16="http://schemas.microsoft.com/office/drawing/2014/main" id="{C72865ED-E27F-7649-B35C-C67B31F736AE}"/>
              </a:ext>
            </a:extLst>
          </p:cNvPr>
          <p:cNvPicPr>
            <a:picLocks noChangeAspect="1"/>
          </p:cNvPicPr>
          <p:nvPr/>
        </p:nvPicPr>
        <p:blipFill>
          <a:blip r:embed="rId8"/>
          <a:stretch>
            <a:fillRect/>
          </a:stretch>
        </p:blipFill>
        <p:spPr>
          <a:xfrm>
            <a:off x="10634177" y="3998964"/>
            <a:ext cx="1489795" cy="1434753"/>
          </a:xfrm>
          <a:prstGeom prst="rect">
            <a:avLst/>
          </a:prstGeom>
        </p:spPr>
      </p:pic>
      <p:pic>
        <p:nvPicPr>
          <p:cNvPr id="17" name="Picture 16" descr="Diagram&#10;&#10;Description automatically generated">
            <a:extLst>
              <a:ext uri="{FF2B5EF4-FFF2-40B4-BE49-F238E27FC236}">
                <a16:creationId xmlns:a16="http://schemas.microsoft.com/office/drawing/2014/main" id="{F53BE2D9-8BA9-6D46-A2C0-CB749F474C7A}"/>
              </a:ext>
            </a:extLst>
          </p:cNvPr>
          <p:cNvPicPr>
            <a:picLocks noChangeAspect="1"/>
          </p:cNvPicPr>
          <p:nvPr/>
        </p:nvPicPr>
        <p:blipFill>
          <a:blip r:embed="rId9"/>
          <a:stretch>
            <a:fillRect/>
          </a:stretch>
        </p:blipFill>
        <p:spPr>
          <a:xfrm>
            <a:off x="2691086" y="3826681"/>
            <a:ext cx="3630886" cy="2381391"/>
          </a:xfrm>
          <a:prstGeom prst="rect">
            <a:avLst/>
          </a:prstGeom>
        </p:spPr>
      </p:pic>
      <p:pic>
        <p:nvPicPr>
          <p:cNvPr id="19" name="Picture 18" descr="Diagram&#10;&#10;Description automatically generated">
            <a:extLst>
              <a:ext uri="{FF2B5EF4-FFF2-40B4-BE49-F238E27FC236}">
                <a16:creationId xmlns:a16="http://schemas.microsoft.com/office/drawing/2014/main" id="{BF5516C6-5F94-DA4F-8986-C6A8C6D47008}"/>
              </a:ext>
            </a:extLst>
          </p:cNvPr>
          <p:cNvPicPr>
            <a:picLocks noChangeAspect="1"/>
          </p:cNvPicPr>
          <p:nvPr/>
        </p:nvPicPr>
        <p:blipFill>
          <a:blip r:embed="rId10"/>
          <a:stretch>
            <a:fillRect/>
          </a:stretch>
        </p:blipFill>
        <p:spPr>
          <a:xfrm>
            <a:off x="8121431" y="173410"/>
            <a:ext cx="2162722" cy="1852942"/>
          </a:xfrm>
          <a:prstGeom prst="rect">
            <a:avLst/>
          </a:prstGeom>
        </p:spPr>
      </p:pic>
      <p:pic>
        <p:nvPicPr>
          <p:cNvPr id="21" name="Picture 20" descr="Diagram&#10;&#10;Description automatically generated">
            <a:extLst>
              <a:ext uri="{FF2B5EF4-FFF2-40B4-BE49-F238E27FC236}">
                <a16:creationId xmlns:a16="http://schemas.microsoft.com/office/drawing/2014/main" id="{CFD3BAD3-D830-4246-9CE9-AB080F889A88}"/>
              </a:ext>
            </a:extLst>
          </p:cNvPr>
          <p:cNvPicPr>
            <a:picLocks noChangeAspect="1"/>
          </p:cNvPicPr>
          <p:nvPr/>
        </p:nvPicPr>
        <p:blipFill>
          <a:blip r:embed="rId11"/>
          <a:stretch>
            <a:fillRect/>
          </a:stretch>
        </p:blipFill>
        <p:spPr>
          <a:xfrm>
            <a:off x="4557162" y="115925"/>
            <a:ext cx="1880943" cy="1130515"/>
          </a:xfrm>
          <a:prstGeom prst="rect">
            <a:avLst/>
          </a:prstGeom>
        </p:spPr>
      </p:pic>
      <p:pic>
        <p:nvPicPr>
          <p:cNvPr id="23" name="Picture 22" descr="Diagram&#10;&#10;Description automatically generated">
            <a:extLst>
              <a:ext uri="{FF2B5EF4-FFF2-40B4-BE49-F238E27FC236}">
                <a16:creationId xmlns:a16="http://schemas.microsoft.com/office/drawing/2014/main" id="{67B23F89-DE4B-3B4D-8A62-AC7FC3C34C3A}"/>
              </a:ext>
            </a:extLst>
          </p:cNvPr>
          <p:cNvPicPr>
            <a:picLocks noChangeAspect="1"/>
          </p:cNvPicPr>
          <p:nvPr/>
        </p:nvPicPr>
        <p:blipFill>
          <a:blip r:embed="rId12"/>
          <a:stretch>
            <a:fillRect/>
          </a:stretch>
        </p:blipFill>
        <p:spPr>
          <a:xfrm>
            <a:off x="0" y="5221805"/>
            <a:ext cx="2755426" cy="2424348"/>
          </a:xfrm>
          <a:prstGeom prst="rect">
            <a:avLst/>
          </a:prstGeom>
        </p:spPr>
      </p:pic>
      <p:pic>
        <p:nvPicPr>
          <p:cNvPr id="25" name="Picture 24" descr="Diagram, engineering drawing&#10;&#10;Description automatically generated">
            <a:extLst>
              <a:ext uri="{FF2B5EF4-FFF2-40B4-BE49-F238E27FC236}">
                <a16:creationId xmlns:a16="http://schemas.microsoft.com/office/drawing/2014/main" id="{DDF6B305-24A9-D943-86F2-19E7AB06937C}"/>
              </a:ext>
            </a:extLst>
          </p:cNvPr>
          <p:cNvPicPr>
            <a:picLocks noChangeAspect="1"/>
          </p:cNvPicPr>
          <p:nvPr/>
        </p:nvPicPr>
        <p:blipFill>
          <a:blip r:embed="rId13"/>
          <a:stretch>
            <a:fillRect/>
          </a:stretch>
        </p:blipFill>
        <p:spPr>
          <a:xfrm>
            <a:off x="6225728" y="3404166"/>
            <a:ext cx="2042915" cy="2135113"/>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016F66A4-3D4C-3040-8B3B-3A402E76D904}"/>
              </a:ext>
            </a:extLst>
          </p:cNvPr>
          <p:cNvPicPr>
            <a:picLocks noChangeAspect="1"/>
          </p:cNvPicPr>
          <p:nvPr/>
        </p:nvPicPr>
        <p:blipFill>
          <a:blip r:embed="rId14"/>
          <a:stretch>
            <a:fillRect/>
          </a:stretch>
        </p:blipFill>
        <p:spPr>
          <a:xfrm>
            <a:off x="5690543" y="5539279"/>
            <a:ext cx="2362047" cy="931964"/>
          </a:xfrm>
          <a:prstGeom prst="rect">
            <a:avLst/>
          </a:prstGeom>
        </p:spPr>
      </p:pic>
      <p:pic>
        <p:nvPicPr>
          <p:cNvPr id="29" name="Picture 28" descr="Diagram, engineering drawing&#10;&#10;Description automatically generated">
            <a:extLst>
              <a:ext uri="{FF2B5EF4-FFF2-40B4-BE49-F238E27FC236}">
                <a16:creationId xmlns:a16="http://schemas.microsoft.com/office/drawing/2014/main" id="{DAD8B744-7C36-C945-AE6A-371899928EEF}"/>
              </a:ext>
            </a:extLst>
          </p:cNvPr>
          <p:cNvPicPr>
            <a:picLocks noChangeAspect="1"/>
          </p:cNvPicPr>
          <p:nvPr/>
        </p:nvPicPr>
        <p:blipFill>
          <a:blip r:embed="rId15"/>
          <a:stretch>
            <a:fillRect/>
          </a:stretch>
        </p:blipFill>
        <p:spPr>
          <a:xfrm>
            <a:off x="9738951" y="2555475"/>
            <a:ext cx="2884046" cy="1362622"/>
          </a:xfrm>
          <a:prstGeom prst="rect">
            <a:avLst/>
          </a:prstGeom>
        </p:spPr>
      </p:pic>
      <p:pic>
        <p:nvPicPr>
          <p:cNvPr id="31" name="Picture 30" descr="Diagram, engineering drawing&#10;&#10;Description automatically generated">
            <a:extLst>
              <a:ext uri="{FF2B5EF4-FFF2-40B4-BE49-F238E27FC236}">
                <a16:creationId xmlns:a16="http://schemas.microsoft.com/office/drawing/2014/main" id="{50F5C2F7-EE80-0F41-A4EE-90BFB2F5600B}"/>
              </a:ext>
            </a:extLst>
          </p:cNvPr>
          <p:cNvPicPr>
            <a:picLocks noChangeAspect="1"/>
          </p:cNvPicPr>
          <p:nvPr/>
        </p:nvPicPr>
        <p:blipFill>
          <a:blip r:embed="rId16"/>
          <a:stretch>
            <a:fillRect/>
          </a:stretch>
        </p:blipFill>
        <p:spPr>
          <a:xfrm>
            <a:off x="10410881" y="-224880"/>
            <a:ext cx="2132103" cy="1362622"/>
          </a:xfrm>
          <a:prstGeom prst="rect">
            <a:avLst/>
          </a:prstGeom>
        </p:spPr>
      </p:pic>
      <p:pic>
        <p:nvPicPr>
          <p:cNvPr id="33" name="Picture 32" descr="Diagram&#10;&#10;Description automatically generated">
            <a:extLst>
              <a:ext uri="{FF2B5EF4-FFF2-40B4-BE49-F238E27FC236}">
                <a16:creationId xmlns:a16="http://schemas.microsoft.com/office/drawing/2014/main" id="{F87132CD-0BC5-2A43-A941-67F7906E3F63}"/>
              </a:ext>
            </a:extLst>
          </p:cNvPr>
          <p:cNvPicPr>
            <a:picLocks noChangeAspect="1"/>
          </p:cNvPicPr>
          <p:nvPr/>
        </p:nvPicPr>
        <p:blipFill>
          <a:blip r:embed="rId17"/>
          <a:stretch>
            <a:fillRect/>
          </a:stretch>
        </p:blipFill>
        <p:spPr>
          <a:xfrm>
            <a:off x="11012761" y="5632685"/>
            <a:ext cx="1295223" cy="1327826"/>
          </a:xfrm>
          <a:prstGeom prst="rect">
            <a:avLst/>
          </a:prstGeom>
        </p:spPr>
      </p:pic>
      <p:pic>
        <p:nvPicPr>
          <p:cNvPr id="35" name="Picture 34" descr="Diagram, circle&#10;&#10;Description automatically generated">
            <a:extLst>
              <a:ext uri="{FF2B5EF4-FFF2-40B4-BE49-F238E27FC236}">
                <a16:creationId xmlns:a16="http://schemas.microsoft.com/office/drawing/2014/main" id="{0C744B89-FAAF-3949-9779-B64380F16C42}"/>
              </a:ext>
            </a:extLst>
          </p:cNvPr>
          <p:cNvPicPr>
            <a:picLocks noChangeAspect="1"/>
          </p:cNvPicPr>
          <p:nvPr/>
        </p:nvPicPr>
        <p:blipFill>
          <a:blip r:embed="rId18"/>
          <a:stretch>
            <a:fillRect/>
          </a:stretch>
        </p:blipFill>
        <p:spPr>
          <a:xfrm>
            <a:off x="10768372" y="1225315"/>
            <a:ext cx="1676620" cy="1112954"/>
          </a:xfrm>
          <a:prstGeom prst="rect">
            <a:avLst/>
          </a:prstGeom>
        </p:spPr>
      </p:pic>
      <p:pic>
        <p:nvPicPr>
          <p:cNvPr id="37" name="Picture 36" descr="Diagram&#10;&#10;Description automatically generated">
            <a:extLst>
              <a:ext uri="{FF2B5EF4-FFF2-40B4-BE49-F238E27FC236}">
                <a16:creationId xmlns:a16="http://schemas.microsoft.com/office/drawing/2014/main" id="{39AFB78F-76D4-294C-90DA-C63D814D6385}"/>
              </a:ext>
            </a:extLst>
          </p:cNvPr>
          <p:cNvPicPr>
            <a:picLocks noChangeAspect="1"/>
          </p:cNvPicPr>
          <p:nvPr/>
        </p:nvPicPr>
        <p:blipFill>
          <a:blip r:embed="rId19"/>
          <a:stretch>
            <a:fillRect/>
          </a:stretch>
        </p:blipFill>
        <p:spPr>
          <a:xfrm>
            <a:off x="1660388" y="3194010"/>
            <a:ext cx="2127521" cy="2511534"/>
          </a:xfrm>
          <a:prstGeom prst="rect">
            <a:avLst/>
          </a:prstGeom>
        </p:spPr>
      </p:pic>
      <p:pic>
        <p:nvPicPr>
          <p:cNvPr id="39" name="Picture 38" descr="Diagram&#10;&#10;Description automatically generated">
            <a:extLst>
              <a:ext uri="{FF2B5EF4-FFF2-40B4-BE49-F238E27FC236}">
                <a16:creationId xmlns:a16="http://schemas.microsoft.com/office/drawing/2014/main" id="{3DF966A9-89DB-3B41-8A34-3D6BE9D2ED2D}"/>
              </a:ext>
            </a:extLst>
          </p:cNvPr>
          <p:cNvPicPr>
            <a:picLocks noChangeAspect="1"/>
          </p:cNvPicPr>
          <p:nvPr/>
        </p:nvPicPr>
        <p:blipFill>
          <a:blip r:embed="rId20"/>
          <a:stretch>
            <a:fillRect/>
          </a:stretch>
        </p:blipFill>
        <p:spPr>
          <a:xfrm>
            <a:off x="1737831" y="173410"/>
            <a:ext cx="1906509" cy="948064"/>
          </a:xfrm>
          <a:prstGeom prst="rect">
            <a:avLst/>
          </a:prstGeom>
        </p:spPr>
      </p:pic>
      <p:pic>
        <p:nvPicPr>
          <p:cNvPr id="41" name="Picture 40" descr="Diagram&#10;&#10;Description automatically generated">
            <a:extLst>
              <a:ext uri="{FF2B5EF4-FFF2-40B4-BE49-F238E27FC236}">
                <a16:creationId xmlns:a16="http://schemas.microsoft.com/office/drawing/2014/main" id="{5ED666DC-BAF1-A044-90C6-7FEA482EA994}"/>
              </a:ext>
            </a:extLst>
          </p:cNvPr>
          <p:cNvPicPr>
            <a:picLocks noChangeAspect="1"/>
          </p:cNvPicPr>
          <p:nvPr/>
        </p:nvPicPr>
        <p:blipFill>
          <a:blip r:embed="rId21"/>
          <a:stretch>
            <a:fillRect/>
          </a:stretch>
        </p:blipFill>
        <p:spPr>
          <a:xfrm>
            <a:off x="4523763" y="1074618"/>
            <a:ext cx="2378424" cy="1203313"/>
          </a:xfrm>
          <a:prstGeom prst="rect">
            <a:avLst/>
          </a:prstGeom>
        </p:spPr>
      </p:pic>
      <p:pic>
        <p:nvPicPr>
          <p:cNvPr id="43" name="Picture 42" descr="Diagram&#10;&#10;Description automatically generated">
            <a:extLst>
              <a:ext uri="{FF2B5EF4-FFF2-40B4-BE49-F238E27FC236}">
                <a16:creationId xmlns:a16="http://schemas.microsoft.com/office/drawing/2014/main" id="{23F449DA-F2D1-044E-AC01-050D3585E4D5}"/>
              </a:ext>
            </a:extLst>
          </p:cNvPr>
          <p:cNvPicPr>
            <a:picLocks noChangeAspect="1"/>
          </p:cNvPicPr>
          <p:nvPr/>
        </p:nvPicPr>
        <p:blipFill>
          <a:blip r:embed="rId22"/>
          <a:stretch>
            <a:fillRect/>
          </a:stretch>
        </p:blipFill>
        <p:spPr>
          <a:xfrm>
            <a:off x="8121431" y="3755804"/>
            <a:ext cx="2659527" cy="2511534"/>
          </a:xfrm>
          <a:prstGeom prst="rect">
            <a:avLst/>
          </a:prstGeom>
        </p:spPr>
      </p:pic>
      <p:pic>
        <p:nvPicPr>
          <p:cNvPr id="45" name="Picture 44" descr="A picture containing antenna&#10;&#10;Description automatically generated">
            <a:extLst>
              <a:ext uri="{FF2B5EF4-FFF2-40B4-BE49-F238E27FC236}">
                <a16:creationId xmlns:a16="http://schemas.microsoft.com/office/drawing/2014/main" id="{087DFF84-8E0D-6346-9347-9C4ADD170EC4}"/>
              </a:ext>
            </a:extLst>
          </p:cNvPr>
          <p:cNvPicPr>
            <a:picLocks noChangeAspect="1"/>
          </p:cNvPicPr>
          <p:nvPr/>
        </p:nvPicPr>
        <p:blipFill>
          <a:blip r:embed="rId23"/>
          <a:stretch>
            <a:fillRect/>
          </a:stretch>
        </p:blipFill>
        <p:spPr>
          <a:xfrm>
            <a:off x="6759435" y="245131"/>
            <a:ext cx="1078748" cy="1665855"/>
          </a:xfrm>
          <a:prstGeom prst="rect">
            <a:avLst/>
          </a:prstGeom>
        </p:spPr>
      </p:pic>
      <p:pic>
        <p:nvPicPr>
          <p:cNvPr id="47" name="Picture 46" descr="Chart, radar chart&#10;&#10;Description automatically generated">
            <a:extLst>
              <a:ext uri="{FF2B5EF4-FFF2-40B4-BE49-F238E27FC236}">
                <a16:creationId xmlns:a16="http://schemas.microsoft.com/office/drawing/2014/main" id="{A8CF8841-A1B7-8345-A175-F66EDCC10B7D}"/>
              </a:ext>
            </a:extLst>
          </p:cNvPr>
          <p:cNvPicPr>
            <a:picLocks noChangeAspect="1"/>
          </p:cNvPicPr>
          <p:nvPr/>
        </p:nvPicPr>
        <p:blipFill>
          <a:blip r:embed="rId24"/>
          <a:stretch>
            <a:fillRect/>
          </a:stretch>
        </p:blipFill>
        <p:spPr>
          <a:xfrm>
            <a:off x="7570251" y="5835500"/>
            <a:ext cx="1880943" cy="1698179"/>
          </a:xfrm>
          <a:prstGeom prst="rect">
            <a:avLst/>
          </a:prstGeom>
        </p:spPr>
      </p:pic>
      <p:pic>
        <p:nvPicPr>
          <p:cNvPr id="49" name="Picture 48" descr="Diagram, engineering drawing&#10;&#10;Description automatically generated">
            <a:extLst>
              <a:ext uri="{FF2B5EF4-FFF2-40B4-BE49-F238E27FC236}">
                <a16:creationId xmlns:a16="http://schemas.microsoft.com/office/drawing/2014/main" id="{9A0EF056-603C-454D-913D-332E709F6CC5}"/>
              </a:ext>
            </a:extLst>
          </p:cNvPr>
          <p:cNvPicPr>
            <a:picLocks noChangeAspect="1"/>
          </p:cNvPicPr>
          <p:nvPr/>
        </p:nvPicPr>
        <p:blipFill>
          <a:blip r:embed="rId25"/>
          <a:stretch>
            <a:fillRect/>
          </a:stretch>
        </p:blipFill>
        <p:spPr>
          <a:xfrm>
            <a:off x="3864276" y="5621496"/>
            <a:ext cx="2376685" cy="2126186"/>
          </a:xfrm>
          <a:prstGeom prst="rect">
            <a:avLst/>
          </a:prstGeom>
        </p:spPr>
      </p:pic>
      <p:pic>
        <p:nvPicPr>
          <p:cNvPr id="51" name="Picture 50" descr="Diagram&#10;&#10;Description automatically generated">
            <a:extLst>
              <a:ext uri="{FF2B5EF4-FFF2-40B4-BE49-F238E27FC236}">
                <a16:creationId xmlns:a16="http://schemas.microsoft.com/office/drawing/2014/main" id="{EE94DCD8-197F-244F-9DE5-E6DE119594A4}"/>
              </a:ext>
            </a:extLst>
          </p:cNvPr>
          <p:cNvPicPr>
            <a:picLocks noChangeAspect="1"/>
          </p:cNvPicPr>
          <p:nvPr/>
        </p:nvPicPr>
        <p:blipFill>
          <a:blip r:embed="rId26"/>
          <a:stretch>
            <a:fillRect/>
          </a:stretch>
        </p:blipFill>
        <p:spPr>
          <a:xfrm>
            <a:off x="1854270" y="5848837"/>
            <a:ext cx="2418948" cy="2018326"/>
          </a:xfrm>
          <a:prstGeom prst="rect">
            <a:avLst/>
          </a:prstGeom>
        </p:spPr>
      </p:pic>
      <p:pic>
        <p:nvPicPr>
          <p:cNvPr id="53" name="Picture 52" descr="Shape&#10;&#10;Description automatically generated">
            <a:extLst>
              <a:ext uri="{FF2B5EF4-FFF2-40B4-BE49-F238E27FC236}">
                <a16:creationId xmlns:a16="http://schemas.microsoft.com/office/drawing/2014/main" id="{060CF95A-07A4-1244-8AEE-20AE5564F025}"/>
              </a:ext>
            </a:extLst>
          </p:cNvPr>
          <p:cNvPicPr>
            <a:picLocks noChangeAspect="1"/>
          </p:cNvPicPr>
          <p:nvPr/>
        </p:nvPicPr>
        <p:blipFill>
          <a:blip r:embed="rId27"/>
          <a:stretch>
            <a:fillRect/>
          </a:stretch>
        </p:blipFill>
        <p:spPr>
          <a:xfrm>
            <a:off x="144966" y="-393789"/>
            <a:ext cx="2016006" cy="1098771"/>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721DB53E-9982-B34F-822A-F9D1F9325BC3}"/>
              </a:ext>
            </a:extLst>
          </p:cNvPr>
          <p:cNvPicPr>
            <a:picLocks noChangeAspect="1"/>
          </p:cNvPicPr>
          <p:nvPr/>
        </p:nvPicPr>
        <p:blipFill>
          <a:blip r:embed="rId28"/>
          <a:stretch>
            <a:fillRect/>
          </a:stretch>
        </p:blipFill>
        <p:spPr>
          <a:xfrm>
            <a:off x="8968913" y="6210282"/>
            <a:ext cx="2096846" cy="1038531"/>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E9428B92-4CE0-C34B-8DAA-F11EB4454022}"/>
              </a:ext>
            </a:extLst>
          </p:cNvPr>
          <p:cNvPicPr>
            <a:picLocks noChangeAspect="1"/>
          </p:cNvPicPr>
          <p:nvPr/>
        </p:nvPicPr>
        <p:blipFill>
          <a:blip r:embed="rId29"/>
          <a:stretch>
            <a:fillRect/>
          </a:stretch>
        </p:blipFill>
        <p:spPr>
          <a:xfrm>
            <a:off x="5686843" y="6267338"/>
            <a:ext cx="2359294" cy="1440043"/>
          </a:xfrm>
          <a:prstGeom prst="rect">
            <a:avLst/>
          </a:prstGeom>
        </p:spPr>
      </p:pic>
      <p:pic>
        <p:nvPicPr>
          <p:cNvPr id="59" name="Picture 58" descr="Shape, circle&#10;&#10;Description automatically generated">
            <a:extLst>
              <a:ext uri="{FF2B5EF4-FFF2-40B4-BE49-F238E27FC236}">
                <a16:creationId xmlns:a16="http://schemas.microsoft.com/office/drawing/2014/main" id="{139104E5-4227-E745-845C-7F8B34370016}"/>
              </a:ext>
            </a:extLst>
          </p:cNvPr>
          <p:cNvPicPr>
            <a:picLocks noChangeAspect="1"/>
          </p:cNvPicPr>
          <p:nvPr/>
        </p:nvPicPr>
        <p:blipFill>
          <a:blip r:embed="rId30"/>
          <a:stretch>
            <a:fillRect/>
          </a:stretch>
        </p:blipFill>
        <p:spPr>
          <a:xfrm>
            <a:off x="9426600" y="1416214"/>
            <a:ext cx="1586161" cy="1052741"/>
          </a:xfrm>
          <a:prstGeom prst="rect">
            <a:avLst/>
          </a:prstGeom>
        </p:spPr>
      </p:pic>
      <p:sp>
        <p:nvSpPr>
          <p:cNvPr id="2" name="Rectangle 1">
            <a:extLst>
              <a:ext uri="{FF2B5EF4-FFF2-40B4-BE49-F238E27FC236}">
                <a16:creationId xmlns:a16="http://schemas.microsoft.com/office/drawing/2014/main" id="{475B7AAF-BB7D-264D-90D1-2431042B1E43}"/>
              </a:ext>
            </a:extLst>
          </p:cNvPr>
          <p:cNvSpPr/>
          <p:nvPr/>
        </p:nvSpPr>
        <p:spPr>
          <a:xfrm>
            <a:off x="2094915" y="2155867"/>
            <a:ext cx="8429297" cy="2677656"/>
          </a:xfrm>
          <a:prstGeom prst="rect">
            <a:avLst/>
          </a:prstGeom>
        </p:spPr>
        <p:txBody>
          <a:bodyPr wrap="square">
            <a:spAutoFit/>
          </a:bodyPr>
          <a:lstStyle/>
          <a:p>
            <a:pPr algn="ctr"/>
            <a:r>
              <a:rPr lang="en-US" sz="2800" b="1" dirty="0">
                <a:effectLst>
                  <a:glow rad="228600">
                    <a:schemeClr val="bg1">
                      <a:alpha val="40000"/>
                    </a:schemeClr>
                  </a:glow>
                  <a:outerShdw blurRad="159636" dist="50800" dir="5400000" sx="125494" sy="125494" algn="ctr" rotWithShape="0">
                    <a:schemeClr val="bg1"/>
                  </a:outerShdw>
                </a:effectLst>
              </a:rPr>
              <a:t>“The mathematician’s patterns, like the painter’s or the poet’s must be beautiful; the ideas like the </a:t>
            </a:r>
            <a:r>
              <a:rPr lang="en-US" sz="2800" b="1" dirty="0" err="1">
                <a:effectLst>
                  <a:glow rad="228600">
                    <a:schemeClr val="bg1">
                      <a:alpha val="40000"/>
                    </a:schemeClr>
                  </a:glow>
                  <a:outerShdw blurRad="159636" dist="50800" dir="5400000" sx="125494" sy="125494" algn="ctr" rotWithShape="0">
                    <a:schemeClr val="bg1"/>
                  </a:outerShdw>
                </a:effectLst>
              </a:rPr>
              <a:t>colours</a:t>
            </a:r>
            <a:r>
              <a:rPr lang="en-US" sz="2800" b="1" dirty="0">
                <a:effectLst>
                  <a:glow rad="228600">
                    <a:schemeClr val="bg1">
                      <a:alpha val="40000"/>
                    </a:schemeClr>
                  </a:glow>
                  <a:outerShdw blurRad="159636" dist="50800" dir="5400000" sx="125494" sy="125494" algn="ctr" rotWithShape="0">
                    <a:schemeClr val="bg1"/>
                  </a:outerShdw>
                </a:effectLst>
              </a:rPr>
              <a:t> or the words, must fit together in a harmonious way. Beauty is the first test: there is no permanent place in the world for ugly mathematics.”</a:t>
            </a:r>
            <a:br>
              <a:rPr lang="en-US" sz="2800" b="1" dirty="0">
                <a:effectLst>
                  <a:glow rad="228600">
                    <a:schemeClr val="bg1">
                      <a:alpha val="40000"/>
                    </a:schemeClr>
                  </a:glow>
                  <a:outerShdw blurRad="159636" dist="50800" dir="5400000" sx="125494" sy="125494" algn="ctr" rotWithShape="0">
                    <a:schemeClr val="bg1"/>
                  </a:outerShdw>
                </a:effectLst>
              </a:rPr>
            </a:br>
            <a:r>
              <a:rPr lang="en-US" sz="2800" b="1" dirty="0">
                <a:effectLst>
                  <a:glow rad="228600">
                    <a:schemeClr val="bg1">
                      <a:alpha val="40000"/>
                    </a:schemeClr>
                  </a:glow>
                  <a:outerShdw blurRad="159636" dist="50800" dir="5400000" sx="125494" sy="125494" algn="ctr" rotWithShape="0">
                    <a:schemeClr val="bg1"/>
                  </a:outerShdw>
                </a:effectLst>
              </a:rPr>
              <a:t>-G.H. Hardy</a:t>
            </a:r>
          </a:p>
        </p:txBody>
      </p:sp>
    </p:spTree>
    <p:extLst>
      <p:ext uri="{BB962C8B-B14F-4D97-AF65-F5344CB8AC3E}">
        <p14:creationId xmlns:p14="http://schemas.microsoft.com/office/powerpoint/2010/main" val="58556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A8DA-3C59-AB46-A378-8573877C1A1B}"/>
              </a:ext>
            </a:extLst>
          </p:cNvPr>
          <p:cNvSpPr>
            <a:spLocks noGrp="1"/>
          </p:cNvSpPr>
          <p:nvPr>
            <p:ph type="title"/>
          </p:nvPr>
        </p:nvSpPr>
        <p:spPr>
          <a:xfrm>
            <a:off x="370704" y="205444"/>
            <a:ext cx="9344796" cy="526076"/>
          </a:xfrm>
        </p:spPr>
        <p:txBody>
          <a:bodyPr>
            <a:noAutofit/>
          </a:bodyPr>
          <a:lstStyle/>
          <a:p>
            <a:r>
              <a:rPr lang="en-US" dirty="0">
                <a:latin typeface="Avenir" panose="02000503020000020003" pitchFamily="2" charset="0"/>
              </a:rPr>
              <a:t>What is algebraic geometry?</a:t>
            </a:r>
          </a:p>
        </p:txBody>
      </p:sp>
      <p:pic>
        <p:nvPicPr>
          <p:cNvPr id="2052" name="Picture 4">
            <a:extLst>
              <a:ext uri="{FF2B5EF4-FFF2-40B4-BE49-F238E27FC236}">
                <a16:creationId xmlns:a16="http://schemas.microsoft.com/office/drawing/2014/main" id="{448A3D11-36F1-5447-9703-63990B10D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1775" y="0"/>
            <a:ext cx="430377" cy="6819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FF3B521-4BCC-F047-9B0E-0DC85B866F69}"/>
              </a:ext>
            </a:extLst>
          </p:cNvPr>
          <p:cNvSpPr txBox="1"/>
          <p:nvPr/>
        </p:nvSpPr>
        <p:spPr>
          <a:xfrm>
            <a:off x="370704" y="977462"/>
            <a:ext cx="10885875"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Its place in mathematics: </a:t>
            </a:r>
            <a:r>
              <a:rPr lang="en-US" sz="2400" dirty="0"/>
              <a:t>Incredibly central and active</a:t>
            </a:r>
          </a:p>
          <a:p>
            <a:pPr marL="342900" indent="-342900">
              <a:buFont typeface="Arial" panose="020B0604020202020204" pitchFamily="34" charset="0"/>
              <a:buChar char="•"/>
            </a:pPr>
            <a:r>
              <a:rPr lang="en-US" sz="2400" b="1" dirty="0"/>
              <a:t>Starting point: </a:t>
            </a:r>
            <a:r>
              <a:rPr lang="en-US" sz="2400" dirty="0"/>
              <a:t>algebraic geometry seeks to turn questions about polynomials into questions about shapes in space (and vice versa)</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FDB61A1-9FDD-214C-BAB1-4282397B8BAE}"/>
                  </a:ext>
                </a:extLst>
              </p:cNvPr>
              <p:cNvSpPr txBox="1"/>
              <p:nvPr/>
            </p:nvSpPr>
            <p:spPr>
              <a:xfrm>
                <a:off x="3172984" y="2619278"/>
                <a:ext cx="73148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p:sp>
            <p:nvSpPr>
              <p:cNvPr id="24" name="TextBox 23">
                <a:extLst>
                  <a:ext uri="{FF2B5EF4-FFF2-40B4-BE49-F238E27FC236}">
                    <a16:creationId xmlns:a16="http://schemas.microsoft.com/office/drawing/2014/main" id="{6FDB61A1-9FDD-214C-BAB1-4282397B8BAE}"/>
                  </a:ext>
                </a:extLst>
              </p:cNvPr>
              <p:cNvSpPr txBox="1">
                <a:spLocks noRot="1" noChangeAspect="1" noMove="1" noResize="1" noEditPoints="1" noAdjustHandles="1" noChangeArrowheads="1" noChangeShapeType="1" noTextEdit="1"/>
              </p:cNvSpPr>
              <p:nvPr/>
            </p:nvSpPr>
            <p:spPr>
              <a:xfrm>
                <a:off x="3172984" y="2619278"/>
                <a:ext cx="731482" cy="276999"/>
              </a:xfrm>
              <a:prstGeom prst="rect">
                <a:avLst/>
              </a:prstGeom>
              <a:blipFill>
                <a:blip r:embed="rId4"/>
                <a:stretch>
                  <a:fillRect l="-8621" t="-8696" r="-3448" b="-21739"/>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E7BC2D9E-5064-DB46-8685-0409ACB8CB64}"/>
              </a:ext>
            </a:extLst>
          </p:cNvPr>
          <p:cNvCxnSpPr/>
          <p:nvPr/>
        </p:nvCxnSpPr>
        <p:spPr>
          <a:xfrm>
            <a:off x="4805054" y="2759712"/>
            <a:ext cx="239635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7682028-ADD4-E543-BA31-E7B69FF43C60}"/>
              </a:ext>
            </a:extLst>
          </p:cNvPr>
          <p:cNvPicPr>
            <a:picLocks noChangeAspect="1"/>
          </p:cNvPicPr>
          <p:nvPr/>
        </p:nvPicPr>
        <p:blipFill>
          <a:blip r:embed="rId5"/>
          <a:stretch>
            <a:fillRect/>
          </a:stretch>
        </p:blipFill>
        <p:spPr>
          <a:xfrm>
            <a:off x="7438144" y="3853304"/>
            <a:ext cx="2517009" cy="1854396"/>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90B6F1B9-F2D5-0345-AA7B-CFDB0F734810}"/>
                  </a:ext>
                </a:extLst>
              </p:cNvPr>
              <p:cNvSpPr txBox="1"/>
              <p:nvPr/>
            </p:nvSpPr>
            <p:spPr>
              <a:xfrm>
                <a:off x="2752677" y="4503503"/>
                <a:ext cx="1572097"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+1</m:t>
                          </m:r>
                        </m:e>
                      </m:d>
                    </m:oMath>
                  </m:oMathPara>
                </a14:m>
                <a:endParaRPr lang="en-US" dirty="0"/>
              </a:p>
            </p:txBody>
          </p:sp>
        </mc:Choice>
        <mc:Fallback>
          <p:sp>
            <p:nvSpPr>
              <p:cNvPr id="40" name="TextBox 39">
                <a:extLst>
                  <a:ext uri="{FF2B5EF4-FFF2-40B4-BE49-F238E27FC236}">
                    <a16:creationId xmlns:a16="http://schemas.microsoft.com/office/drawing/2014/main" id="{90B6F1B9-F2D5-0345-AA7B-CFDB0F734810}"/>
                  </a:ext>
                </a:extLst>
              </p:cNvPr>
              <p:cNvSpPr txBox="1">
                <a:spLocks noRot="1" noChangeAspect="1" noMove="1" noResize="1" noEditPoints="1" noAdjustHandles="1" noChangeArrowheads="1" noChangeShapeType="1" noTextEdit="1"/>
              </p:cNvSpPr>
              <p:nvPr/>
            </p:nvSpPr>
            <p:spPr>
              <a:xfrm>
                <a:off x="2752677" y="4503503"/>
                <a:ext cx="1572097" cy="276999"/>
              </a:xfrm>
              <a:prstGeom prst="rect">
                <a:avLst/>
              </a:prstGeom>
              <a:blipFill>
                <a:blip r:embed="rId6"/>
                <a:stretch>
                  <a:fillRect l="-3200" t="-4348" b="-26087"/>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82D101BC-2EA8-6948-85CF-9C771A2EAB9B}"/>
              </a:ext>
            </a:extLst>
          </p:cNvPr>
          <p:cNvCxnSpPr/>
          <p:nvPr/>
        </p:nvCxnSpPr>
        <p:spPr>
          <a:xfrm>
            <a:off x="4805053" y="4655315"/>
            <a:ext cx="239635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268901F3-A6F4-C04A-B8E9-A1EFD48C0F3F}"/>
              </a:ext>
            </a:extLst>
          </p:cNvPr>
          <p:cNvPicPr>
            <a:picLocks noChangeAspect="1"/>
          </p:cNvPicPr>
          <p:nvPr/>
        </p:nvPicPr>
        <p:blipFill>
          <a:blip r:embed="rId7"/>
          <a:stretch>
            <a:fillRect/>
          </a:stretch>
        </p:blipFill>
        <p:spPr>
          <a:xfrm>
            <a:off x="7512901" y="1954979"/>
            <a:ext cx="2028213" cy="1641887"/>
          </a:xfrm>
          <a:prstGeom prst="rect">
            <a:avLst/>
          </a:prstGeom>
        </p:spPr>
      </p:pic>
      <p:sp>
        <p:nvSpPr>
          <p:cNvPr id="44" name="TextBox 43">
            <a:extLst>
              <a:ext uri="{FF2B5EF4-FFF2-40B4-BE49-F238E27FC236}">
                <a16:creationId xmlns:a16="http://schemas.microsoft.com/office/drawing/2014/main" id="{64262AE6-4E82-7F40-8E77-52834C03F0B1}"/>
              </a:ext>
            </a:extLst>
          </p:cNvPr>
          <p:cNvSpPr txBox="1"/>
          <p:nvPr/>
        </p:nvSpPr>
        <p:spPr>
          <a:xfrm>
            <a:off x="218304" y="5820362"/>
            <a:ext cx="10885875"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t>Why? </a:t>
            </a:r>
            <a:r>
              <a:rPr lang="en-US" sz="2400" dirty="0"/>
              <a:t>What are the applications?</a:t>
            </a:r>
          </a:p>
        </p:txBody>
      </p:sp>
    </p:spTree>
    <p:extLst>
      <p:ext uri="{BB962C8B-B14F-4D97-AF65-F5344CB8AC3E}">
        <p14:creationId xmlns:p14="http://schemas.microsoft.com/office/powerpoint/2010/main" val="232292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strVal val="#ppt_x"/>
                                          </p:val>
                                        </p:tav>
                                        <p:tav tm="100000">
                                          <p:val>
                                            <p:strVal val="#ppt_x"/>
                                          </p:val>
                                        </p:tav>
                                      </p:tavLst>
                                    </p:anim>
                                    <p:anim calcmode="lin" valueType="num">
                                      <p:cBhvr>
                                        <p:cTn id="40" dur="500" fill="hold"/>
                                        <p:tgtEl>
                                          <p:spTgt spid="42"/>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xEl>
                                              <p:pRg st="0" end="0"/>
                                            </p:txEl>
                                          </p:spTgt>
                                        </p:tgtEl>
                                        <p:attrNameLst>
                                          <p:attrName>style.visibility</p:attrName>
                                        </p:attrNameLst>
                                      </p:cBhvr>
                                      <p:to>
                                        <p:strVal val="visible"/>
                                      </p:to>
                                    </p:set>
                                    <p:animEffect transition="in" filter="fade">
                                      <p:cBhvr>
                                        <p:cTn id="49"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0752A94-FE47-B44E-9C8E-90847192C72F}"/>
              </a:ext>
            </a:extLst>
          </p:cNvPr>
          <p:cNvPicPr>
            <a:picLocks noChangeAspect="1"/>
          </p:cNvPicPr>
          <p:nvPr/>
        </p:nvPicPr>
        <p:blipFill>
          <a:blip r:embed="rId3"/>
          <a:stretch>
            <a:fillRect/>
          </a:stretch>
        </p:blipFill>
        <p:spPr>
          <a:xfrm>
            <a:off x="2643815" y="1946824"/>
            <a:ext cx="6904370" cy="4099470"/>
          </a:xfrm>
          <a:prstGeom prst="rect">
            <a:avLst/>
          </a:prstGeom>
        </p:spPr>
      </p:pic>
      <p:sp>
        <p:nvSpPr>
          <p:cNvPr id="3" name="Rectangle 2">
            <a:extLst>
              <a:ext uri="{FF2B5EF4-FFF2-40B4-BE49-F238E27FC236}">
                <a16:creationId xmlns:a16="http://schemas.microsoft.com/office/drawing/2014/main" id="{F66565A1-73EA-B24D-93B3-7F6A789F6DFE}"/>
              </a:ext>
            </a:extLst>
          </p:cNvPr>
          <p:cNvSpPr/>
          <p:nvPr/>
        </p:nvSpPr>
        <p:spPr>
          <a:xfrm>
            <a:off x="3061252" y="1815548"/>
            <a:ext cx="1643270" cy="1710776"/>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1869B91-823B-0F48-BD12-8DAE31780E5F}"/>
              </a:ext>
            </a:extLst>
          </p:cNvPr>
          <p:cNvSpPr/>
          <p:nvPr/>
        </p:nvSpPr>
        <p:spPr>
          <a:xfrm>
            <a:off x="2551043" y="3657600"/>
            <a:ext cx="2696818" cy="2519970"/>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50B7A235-1F0B-6940-8422-0D4C06DF3078}"/>
              </a:ext>
            </a:extLst>
          </p:cNvPr>
          <p:cNvSpPr/>
          <p:nvPr/>
        </p:nvSpPr>
        <p:spPr>
          <a:xfrm>
            <a:off x="6556504" y="1749910"/>
            <a:ext cx="1643270" cy="1006542"/>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D8361D6B-C958-0942-AD3E-2146F63FDEED}"/>
              </a:ext>
            </a:extLst>
          </p:cNvPr>
          <p:cNvSpPr/>
          <p:nvPr/>
        </p:nvSpPr>
        <p:spPr>
          <a:xfrm>
            <a:off x="6033040" y="1815548"/>
            <a:ext cx="954157" cy="875266"/>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67A33358-E642-AD41-951C-A4596650B4F5}"/>
              </a:ext>
            </a:extLst>
          </p:cNvPr>
          <p:cNvSpPr/>
          <p:nvPr/>
        </p:nvSpPr>
        <p:spPr>
          <a:xfrm>
            <a:off x="8569174" y="3489663"/>
            <a:ext cx="1210930" cy="1267867"/>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1B9B9848-653C-C448-B3D0-F5ED41976AD4}"/>
              </a:ext>
            </a:extLst>
          </p:cNvPr>
          <p:cNvPicPr>
            <a:picLocks noChangeAspect="1"/>
          </p:cNvPicPr>
          <p:nvPr/>
        </p:nvPicPr>
        <p:blipFill>
          <a:blip r:embed="rId4"/>
          <a:stretch>
            <a:fillRect/>
          </a:stretch>
        </p:blipFill>
        <p:spPr>
          <a:xfrm>
            <a:off x="9965622" y="3489663"/>
            <a:ext cx="2009424" cy="1721602"/>
          </a:xfrm>
          <a:prstGeom prst="rect">
            <a:avLst/>
          </a:prstGeom>
        </p:spPr>
      </p:pic>
      <p:pic>
        <p:nvPicPr>
          <p:cNvPr id="9" name="Picture 8" descr="Diagram&#10;&#10;Description automatically generated">
            <a:extLst>
              <a:ext uri="{FF2B5EF4-FFF2-40B4-BE49-F238E27FC236}">
                <a16:creationId xmlns:a16="http://schemas.microsoft.com/office/drawing/2014/main" id="{2690B07D-A8D6-2B48-8CDE-C7DBAC587A0E}"/>
              </a:ext>
            </a:extLst>
          </p:cNvPr>
          <p:cNvPicPr>
            <a:picLocks noChangeAspect="1"/>
          </p:cNvPicPr>
          <p:nvPr/>
        </p:nvPicPr>
        <p:blipFill>
          <a:blip r:embed="rId5"/>
          <a:stretch>
            <a:fillRect/>
          </a:stretch>
        </p:blipFill>
        <p:spPr>
          <a:xfrm>
            <a:off x="8435862" y="235686"/>
            <a:ext cx="2933713" cy="1484250"/>
          </a:xfrm>
          <a:prstGeom prst="rect">
            <a:avLst/>
          </a:prstGeom>
        </p:spPr>
      </p:pic>
      <p:pic>
        <p:nvPicPr>
          <p:cNvPr id="10" name="Picture 9" descr="Diagram&#10;&#10;Description automatically generated">
            <a:extLst>
              <a:ext uri="{FF2B5EF4-FFF2-40B4-BE49-F238E27FC236}">
                <a16:creationId xmlns:a16="http://schemas.microsoft.com/office/drawing/2014/main" id="{CF2CEE03-AE4B-7440-82AD-150FEC3A5CFD}"/>
              </a:ext>
            </a:extLst>
          </p:cNvPr>
          <p:cNvPicPr>
            <a:picLocks noChangeAspect="1"/>
          </p:cNvPicPr>
          <p:nvPr/>
        </p:nvPicPr>
        <p:blipFill>
          <a:blip r:embed="rId6"/>
          <a:stretch>
            <a:fillRect/>
          </a:stretch>
        </p:blipFill>
        <p:spPr>
          <a:xfrm>
            <a:off x="2289281" y="271361"/>
            <a:ext cx="990117" cy="971076"/>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B651AACD-7221-A84D-947A-0A970C8AFCD5}"/>
              </a:ext>
            </a:extLst>
          </p:cNvPr>
          <p:cNvPicPr>
            <a:picLocks noChangeAspect="1"/>
          </p:cNvPicPr>
          <p:nvPr/>
        </p:nvPicPr>
        <p:blipFill>
          <a:blip r:embed="rId7"/>
          <a:stretch>
            <a:fillRect/>
          </a:stretch>
        </p:blipFill>
        <p:spPr>
          <a:xfrm>
            <a:off x="3437494" y="271361"/>
            <a:ext cx="1291352" cy="971076"/>
          </a:xfrm>
          <a:prstGeom prst="rect">
            <a:avLst/>
          </a:prstGeom>
        </p:spPr>
      </p:pic>
      <p:pic>
        <p:nvPicPr>
          <p:cNvPr id="12" name="Picture 11" descr="Diagram&#10;&#10;Description automatically generated">
            <a:extLst>
              <a:ext uri="{FF2B5EF4-FFF2-40B4-BE49-F238E27FC236}">
                <a16:creationId xmlns:a16="http://schemas.microsoft.com/office/drawing/2014/main" id="{2DA80FB1-9B52-9747-8549-B43703366445}"/>
              </a:ext>
            </a:extLst>
          </p:cNvPr>
          <p:cNvPicPr>
            <a:picLocks noChangeAspect="1"/>
          </p:cNvPicPr>
          <p:nvPr/>
        </p:nvPicPr>
        <p:blipFill>
          <a:blip r:embed="rId8"/>
          <a:stretch>
            <a:fillRect/>
          </a:stretch>
        </p:blipFill>
        <p:spPr>
          <a:xfrm>
            <a:off x="6096000" y="325654"/>
            <a:ext cx="1069305" cy="891087"/>
          </a:xfrm>
          <a:prstGeom prst="rect">
            <a:avLst/>
          </a:prstGeom>
        </p:spPr>
      </p:pic>
      <p:pic>
        <p:nvPicPr>
          <p:cNvPr id="13" name="Picture 12" descr="Chart&#10;&#10;Description automatically generated with low confidence">
            <a:extLst>
              <a:ext uri="{FF2B5EF4-FFF2-40B4-BE49-F238E27FC236}">
                <a16:creationId xmlns:a16="http://schemas.microsoft.com/office/drawing/2014/main" id="{6C996683-AD44-C348-86DF-4622A33BA48B}"/>
              </a:ext>
            </a:extLst>
          </p:cNvPr>
          <p:cNvPicPr>
            <a:picLocks noChangeAspect="1"/>
          </p:cNvPicPr>
          <p:nvPr/>
        </p:nvPicPr>
        <p:blipFill>
          <a:blip r:embed="rId9"/>
          <a:stretch>
            <a:fillRect/>
          </a:stretch>
        </p:blipFill>
        <p:spPr>
          <a:xfrm>
            <a:off x="4725085" y="367171"/>
            <a:ext cx="1350804" cy="875266"/>
          </a:xfrm>
          <a:prstGeom prst="rect">
            <a:avLst/>
          </a:prstGeom>
        </p:spPr>
      </p:pic>
      <p:pic>
        <p:nvPicPr>
          <p:cNvPr id="14" name="Picture 13" descr="Diagram&#10;&#10;Description automatically generated">
            <a:extLst>
              <a:ext uri="{FF2B5EF4-FFF2-40B4-BE49-F238E27FC236}">
                <a16:creationId xmlns:a16="http://schemas.microsoft.com/office/drawing/2014/main" id="{380E0CEA-4725-DA42-A945-536F05107EE7}"/>
              </a:ext>
            </a:extLst>
          </p:cNvPr>
          <p:cNvPicPr>
            <a:picLocks noChangeAspect="1"/>
          </p:cNvPicPr>
          <p:nvPr/>
        </p:nvPicPr>
        <p:blipFill>
          <a:blip r:embed="rId10"/>
          <a:stretch>
            <a:fillRect/>
          </a:stretch>
        </p:blipFill>
        <p:spPr>
          <a:xfrm>
            <a:off x="-304142" y="4376967"/>
            <a:ext cx="2839736" cy="1862499"/>
          </a:xfrm>
          <a:prstGeom prst="rect">
            <a:avLst/>
          </a:prstGeom>
        </p:spPr>
      </p:pic>
      <p:sp>
        <p:nvSpPr>
          <p:cNvPr id="16" name="Rectangle 15">
            <a:extLst>
              <a:ext uri="{FF2B5EF4-FFF2-40B4-BE49-F238E27FC236}">
                <a16:creationId xmlns:a16="http://schemas.microsoft.com/office/drawing/2014/main" id="{BFBB84A1-A188-8A4D-BBD7-CE2C3CE8D9AA}"/>
              </a:ext>
            </a:extLst>
          </p:cNvPr>
          <p:cNvSpPr/>
          <p:nvPr/>
        </p:nvSpPr>
        <p:spPr>
          <a:xfrm>
            <a:off x="2483337" y="1881186"/>
            <a:ext cx="954157" cy="663231"/>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descr="Diagram, circle&#10;&#10;Description automatically generated">
            <a:extLst>
              <a:ext uri="{FF2B5EF4-FFF2-40B4-BE49-F238E27FC236}">
                <a16:creationId xmlns:a16="http://schemas.microsoft.com/office/drawing/2014/main" id="{3DC72D41-8C77-624F-9E60-5481BF35F8AC}"/>
              </a:ext>
            </a:extLst>
          </p:cNvPr>
          <p:cNvPicPr>
            <a:picLocks noChangeAspect="1"/>
          </p:cNvPicPr>
          <p:nvPr/>
        </p:nvPicPr>
        <p:blipFill>
          <a:blip r:embed="rId11"/>
          <a:stretch>
            <a:fillRect/>
          </a:stretch>
        </p:blipFill>
        <p:spPr>
          <a:xfrm>
            <a:off x="350929" y="702594"/>
            <a:ext cx="1676620" cy="1112954"/>
          </a:xfrm>
          <a:prstGeom prst="rect">
            <a:avLst/>
          </a:prstGeom>
        </p:spPr>
      </p:pic>
      <p:sp>
        <p:nvSpPr>
          <p:cNvPr id="19" name="Rectangle 18">
            <a:extLst>
              <a:ext uri="{FF2B5EF4-FFF2-40B4-BE49-F238E27FC236}">
                <a16:creationId xmlns:a16="http://schemas.microsoft.com/office/drawing/2014/main" id="{66A982FF-B8DF-C64C-98A5-D7A0D6EF899E}"/>
              </a:ext>
            </a:extLst>
          </p:cNvPr>
          <p:cNvSpPr/>
          <p:nvPr/>
        </p:nvSpPr>
        <p:spPr>
          <a:xfrm>
            <a:off x="4336556" y="3943398"/>
            <a:ext cx="1210930" cy="1267867"/>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descr="Diagram&#10;&#10;Description automatically generated">
            <a:extLst>
              <a:ext uri="{FF2B5EF4-FFF2-40B4-BE49-F238E27FC236}">
                <a16:creationId xmlns:a16="http://schemas.microsoft.com/office/drawing/2014/main" id="{B74FB3EE-4DAF-9C4E-8711-A218EBABBAFD}"/>
              </a:ext>
            </a:extLst>
          </p:cNvPr>
          <p:cNvPicPr>
            <a:picLocks noChangeAspect="1"/>
          </p:cNvPicPr>
          <p:nvPr/>
        </p:nvPicPr>
        <p:blipFill>
          <a:blip r:embed="rId12"/>
          <a:stretch>
            <a:fillRect/>
          </a:stretch>
        </p:blipFill>
        <p:spPr>
          <a:xfrm>
            <a:off x="275837" y="2429978"/>
            <a:ext cx="2089688" cy="1255978"/>
          </a:xfrm>
          <a:prstGeom prst="rect">
            <a:avLst/>
          </a:prstGeom>
        </p:spPr>
      </p:pic>
      <p:cxnSp>
        <p:nvCxnSpPr>
          <p:cNvPr id="22" name="Straight Arrow Connector 21">
            <a:extLst>
              <a:ext uri="{FF2B5EF4-FFF2-40B4-BE49-F238E27FC236}">
                <a16:creationId xmlns:a16="http://schemas.microsoft.com/office/drawing/2014/main" id="{B303C831-0AEB-1D4C-A6E7-79EDEA7A0A46}"/>
              </a:ext>
            </a:extLst>
          </p:cNvPr>
          <p:cNvCxnSpPr/>
          <p:nvPr/>
        </p:nvCxnSpPr>
        <p:spPr>
          <a:xfrm flipV="1">
            <a:off x="2027549" y="3273287"/>
            <a:ext cx="119303" cy="6701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63FDBAF-F854-874A-A6BB-EA192B55B664}"/>
              </a:ext>
            </a:extLst>
          </p:cNvPr>
          <p:cNvSpPr txBox="1"/>
          <p:nvPr/>
        </p:nvSpPr>
        <p:spPr>
          <a:xfrm>
            <a:off x="1625697" y="3900656"/>
            <a:ext cx="778533" cy="261610"/>
          </a:xfrm>
          <a:prstGeom prst="rect">
            <a:avLst/>
          </a:prstGeom>
          <a:noFill/>
        </p:spPr>
        <p:txBody>
          <a:bodyPr wrap="square" rtlCol="0">
            <a:spAutoFit/>
          </a:bodyPr>
          <a:lstStyle/>
          <a:p>
            <a:r>
              <a:rPr lang="en-US" sz="1100" dirty="0"/>
              <a:t>annoying</a:t>
            </a:r>
          </a:p>
        </p:txBody>
      </p:sp>
      <p:cxnSp>
        <p:nvCxnSpPr>
          <p:cNvPr id="25" name="Straight Arrow Connector 24">
            <a:extLst>
              <a:ext uri="{FF2B5EF4-FFF2-40B4-BE49-F238E27FC236}">
                <a16:creationId xmlns:a16="http://schemas.microsoft.com/office/drawing/2014/main" id="{0F3E5581-2F40-9B43-B068-BC7E7E93C203}"/>
              </a:ext>
            </a:extLst>
          </p:cNvPr>
          <p:cNvCxnSpPr/>
          <p:nvPr/>
        </p:nvCxnSpPr>
        <p:spPr>
          <a:xfrm flipV="1">
            <a:off x="901148" y="3273287"/>
            <a:ext cx="119269" cy="627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F4AD2C2-6950-CA4B-B6CF-2A2613E2E745}"/>
              </a:ext>
            </a:extLst>
          </p:cNvPr>
          <p:cNvSpPr txBox="1"/>
          <p:nvPr/>
        </p:nvSpPr>
        <p:spPr>
          <a:xfrm>
            <a:off x="433644" y="3900656"/>
            <a:ext cx="1481751" cy="261610"/>
          </a:xfrm>
          <a:prstGeom prst="rect">
            <a:avLst/>
          </a:prstGeom>
          <a:noFill/>
        </p:spPr>
        <p:txBody>
          <a:bodyPr wrap="square" rtlCol="0">
            <a:spAutoFit/>
          </a:bodyPr>
          <a:lstStyle/>
          <a:p>
            <a:r>
              <a:rPr lang="en-US" sz="1100" dirty="0"/>
              <a:t>Less annoying</a:t>
            </a:r>
          </a:p>
        </p:txBody>
      </p:sp>
    </p:spTree>
    <p:extLst>
      <p:ext uri="{BB962C8B-B14F-4D97-AF65-F5344CB8AC3E}">
        <p14:creationId xmlns:p14="http://schemas.microsoft.com/office/powerpoint/2010/main" val="28514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6" grpId="0" animBg="1"/>
      <p:bldP spid="19" grpId="0" animBg="1"/>
      <p:bldP spid="23"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EA8CD7-39E7-B14C-B61B-E3A83D9EF974}"/>
              </a:ext>
            </a:extLst>
          </p:cNvPr>
          <p:cNvSpPr txBox="1">
            <a:spLocks/>
          </p:cNvSpPr>
          <p:nvPr/>
        </p:nvSpPr>
        <p:spPr>
          <a:xfrm>
            <a:off x="634692" y="2368587"/>
            <a:ext cx="10922616" cy="3566160"/>
          </a:xfrm>
          <a:prstGeom prst="rect">
            <a:avLst/>
          </a:prstGeom>
          <a:effectLst/>
        </p:spPr>
        <p:txBody>
          <a:bodyPr>
            <a:normAutofit/>
          </a:bodyPr>
          <a:lstStyle>
            <a:lvl1pPr algn="l" defTabSz="914400" rtl="0" eaLnBrk="1" latinLnBrk="0" hangingPunct="1">
              <a:lnSpc>
                <a:spcPct val="85000"/>
              </a:lnSpc>
              <a:spcBef>
                <a:spcPct val="0"/>
              </a:spcBef>
              <a:buNone/>
              <a:defRPr sz="3200" i="1" kern="1200" spc="-50" baseline="0">
                <a:solidFill>
                  <a:schemeClr val="tx1">
                    <a:lumMod val="75000"/>
                    <a:lumOff val="25000"/>
                  </a:schemeClr>
                </a:solidFill>
                <a:effectLst>
                  <a:outerShdw blurRad="101600" dist="127000" dir="3300000" algn="l" rotWithShape="0">
                    <a:prstClr val="black">
                      <a:alpha val="62000"/>
                    </a:prstClr>
                  </a:outerShdw>
                </a:effectLst>
                <a:latin typeface="+mj-lt"/>
                <a:ea typeface="+mj-ea"/>
                <a:cs typeface="+mj-cs"/>
              </a:defRPr>
            </a:lvl1pPr>
          </a:lstStyle>
          <a:p>
            <a:pPr algn="ctr"/>
            <a:r>
              <a:rPr lang="en-US" sz="8000" dirty="0">
                <a:latin typeface="Avenir" panose="02000503020000020003" pitchFamily="2" charset="0"/>
              </a:rPr>
              <a:t>Thanks!</a:t>
            </a:r>
          </a:p>
          <a:p>
            <a:pPr algn="ctr"/>
            <a:endParaRPr lang="en-US" sz="8000" dirty="0">
              <a:latin typeface="Avenir" panose="02000503020000020003" pitchFamily="2" charset="0"/>
            </a:endParaRPr>
          </a:p>
        </p:txBody>
      </p:sp>
      <p:sp>
        <p:nvSpPr>
          <p:cNvPr id="4" name="Rectangle 3">
            <a:extLst>
              <a:ext uri="{FF2B5EF4-FFF2-40B4-BE49-F238E27FC236}">
                <a16:creationId xmlns:a16="http://schemas.microsoft.com/office/drawing/2014/main" id="{995407C4-5A99-C246-B053-069A033BCE77}"/>
              </a:ext>
            </a:extLst>
          </p:cNvPr>
          <p:cNvSpPr/>
          <p:nvPr/>
        </p:nvSpPr>
        <p:spPr>
          <a:xfrm>
            <a:off x="4105519" y="3429000"/>
            <a:ext cx="3980962" cy="461665"/>
          </a:xfrm>
          <a:prstGeom prst="rect">
            <a:avLst/>
          </a:prstGeom>
        </p:spPr>
        <p:txBody>
          <a:bodyPr wrap="none">
            <a:spAutoFit/>
          </a:bodyPr>
          <a:lstStyle/>
          <a:p>
            <a:r>
              <a:rPr lang="en-US" sz="2400" b="1" dirty="0"/>
              <a:t>email:</a:t>
            </a:r>
            <a:r>
              <a:rPr lang="en-US" sz="2400" dirty="0"/>
              <a:t> jcobb2@math.wisc.edu</a:t>
            </a:r>
          </a:p>
        </p:txBody>
      </p:sp>
    </p:spTree>
    <p:extLst>
      <p:ext uri="{BB962C8B-B14F-4D97-AF65-F5344CB8AC3E}">
        <p14:creationId xmlns:p14="http://schemas.microsoft.com/office/powerpoint/2010/main" val="223620818"/>
      </p:ext>
    </p:extLst>
  </p:cSld>
  <p:clrMapOvr>
    <a:masterClrMapping/>
  </p:clrMapOvr>
</p:sld>
</file>

<file path=ppt/theme/theme1.xml><?xml version="1.0" encoding="utf-8"?>
<a:theme xmlns:a="http://schemas.openxmlformats.org/drawingml/2006/main" name="Retrospect">
  <a:themeElements>
    <a:clrScheme name="CofC 1">
      <a:dk1>
        <a:srgbClr val="000000"/>
      </a:dk1>
      <a:lt1>
        <a:srgbClr val="FFFFFF"/>
      </a:lt1>
      <a:dk2>
        <a:srgbClr val="637052"/>
      </a:dk2>
      <a:lt2>
        <a:srgbClr val="CCDDEA"/>
      </a:lt2>
      <a:accent1>
        <a:srgbClr val="BB0928"/>
      </a:accent1>
      <a:accent2>
        <a:srgbClr val="660205"/>
      </a:accent2>
      <a:accent3>
        <a:srgbClr val="865640"/>
      </a:accent3>
      <a:accent4>
        <a:srgbClr val="9B8357"/>
      </a:accent4>
      <a:accent5>
        <a:srgbClr val="C2B80A"/>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fCResearch" id="{8C60D4D3-D582-0547-B5E3-23BF931E8B7E}" vid="{43D61DCC-E76B-8A43-A9D9-43BC62B95D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2627</TotalTime>
  <Words>1642</Words>
  <Application>Microsoft Macintosh PowerPoint</Application>
  <PresentationFormat>Widescreen</PresentationFormat>
  <Paragraphs>51</Paragraphs>
  <Slides>7</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Avenir</vt:lpstr>
      <vt:lpstr>Calibri</vt:lpstr>
      <vt:lpstr>Calibri Light</vt:lpstr>
      <vt:lpstr>Cambria Math</vt:lpstr>
      <vt:lpstr>Retrospect</vt:lpstr>
      <vt:lpstr>    Label Design</vt:lpstr>
      <vt:lpstr>PowerPoint Presentation</vt:lpstr>
      <vt:lpstr>PowerPoint Presentation</vt:lpstr>
      <vt:lpstr>PowerPoint Presentation</vt:lpstr>
      <vt:lpstr>What is algebraic geometry?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Quaternion-Valued Solutions to the KdV Equation</dc:title>
  <dc:creator>Cobb, John David (Student)</dc:creator>
  <cp:lastModifiedBy>John Cobb</cp:lastModifiedBy>
  <cp:revision>150</cp:revision>
  <dcterms:created xsi:type="dcterms:W3CDTF">2018-09-03T19:26:28Z</dcterms:created>
  <dcterms:modified xsi:type="dcterms:W3CDTF">2021-05-15T07:27:14Z</dcterms:modified>
</cp:coreProperties>
</file>